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3.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Barlow Medium"/>
      <p:regular r:id="rId31"/>
      <p:bold r:id="rId32"/>
      <p:italic r:id="rId33"/>
      <p:boldItalic r:id="rId34"/>
    </p:embeddedFont>
    <p:embeddedFont>
      <p:font typeface="Barlow SemiBold"/>
      <p:regular r:id="rId35"/>
      <p:bold r:id="rId36"/>
      <p:italic r:id="rId37"/>
      <p:boldItalic r:id="rId38"/>
    </p:embeddedFont>
    <p:embeddedFont>
      <p:font typeface="Barlow Light"/>
      <p:regular r:id="rId39"/>
      <p:bold r:id="rId40"/>
      <p:italic r:id="rId41"/>
      <p:boldItalic r:id="rId42"/>
    </p:embeddedFont>
    <p:embeddedFont>
      <p:font typeface="Barlow"/>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2" name="Kristina Helen Inouy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BarlowLight-bold.fntdata"/><Relationship Id="rId20" Type="http://schemas.openxmlformats.org/officeDocument/2006/relationships/slide" Target="slides/slide15.xml"/><Relationship Id="rId42" Type="http://schemas.openxmlformats.org/officeDocument/2006/relationships/font" Target="fonts/BarlowLight-boldItalic.fntdata"/><Relationship Id="rId41" Type="http://schemas.openxmlformats.org/officeDocument/2006/relationships/font" Target="fonts/BarlowLight-italic.fntdata"/><Relationship Id="rId22" Type="http://schemas.openxmlformats.org/officeDocument/2006/relationships/slide" Target="slides/slide17.xml"/><Relationship Id="rId44" Type="http://schemas.openxmlformats.org/officeDocument/2006/relationships/font" Target="fonts/Barlow-bold.fntdata"/><Relationship Id="rId21" Type="http://schemas.openxmlformats.org/officeDocument/2006/relationships/slide" Target="slides/slide16.xml"/><Relationship Id="rId43" Type="http://schemas.openxmlformats.org/officeDocument/2006/relationships/font" Target="fonts/Barlow-regular.fntdata"/><Relationship Id="rId24" Type="http://schemas.openxmlformats.org/officeDocument/2006/relationships/slide" Target="slides/slide19.xml"/><Relationship Id="rId46" Type="http://schemas.openxmlformats.org/officeDocument/2006/relationships/font" Target="fonts/Barlow-boldItalic.fntdata"/><Relationship Id="rId23" Type="http://schemas.openxmlformats.org/officeDocument/2006/relationships/slide" Target="slides/slide18.xml"/><Relationship Id="rId45" Type="http://schemas.openxmlformats.org/officeDocument/2006/relationships/font" Target="fonts/Barlow-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Medium-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BarlowMedium-italic.fntdata"/><Relationship Id="rId10" Type="http://schemas.openxmlformats.org/officeDocument/2006/relationships/slide" Target="slides/slide5.xml"/><Relationship Id="rId32" Type="http://schemas.openxmlformats.org/officeDocument/2006/relationships/font" Target="fonts/BarlowMedium-bold.fntdata"/><Relationship Id="rId13" Type="http://schemas.openxmlformats.org/officeDocument/2006/relationships/slide" Target="slides/slide8.xml"/><Relationship Id="rId35" Type="http://schemas.openxmlformats.org/officeDocument/2006/relationships/font" Target="fonts/BarlowSemiBold-regular.fntdata"/><Relationship Id="rId12" Type="http://schemas.openxmlformats.org/officeDocument/2006/relationships/slide" Target="slides/slide7.xml"/><Relationship Id="rId34" Type="http://schemas.openxmlformats.org/officeDocument/2006/relationships/font" Target="fonts/BarlowMedium-boldItalic.fntdata"/><Relationship Id="rId15" Type="http://schemas.openxmlformats.org/officeDocument/2006/relationships/slide" Target="slides/slide10.xml"/><Relationship Id="rId37" Type="http://schemas.openxmlformats.org/officeDocument/2006/relationships/font" Target="fonts/BarlowSemiBold-italic.fntdata"/><Relationship Id="rId14" Type="http://schemas.openxmlformats.org/officeDocument/2006/relationships/slide" Target="slides/slide9.xml"/><Relationship Id="rId36" Type="http://schemas.openxmlformats.org/officeDocument/2006/relationships/font" Target="fonts/BarlowSemiBold-bold.fntdata"/><Relationship Id="rId17" Type="http://schemas.openxmlformats.org/officeDocument/2006/relationships/slide" Target="slides/slide12.xml"/><Relationship Id="rId39" Type="http://schemas.openxmlformats.org/officeDocument/2006/relationships/font" Target="fonts/BarlowLight-regular.fntdata"/><Relationship Id="rId16" Type="http://schemas.openxmlformats.org/officeDocument/2006/relationships/slide" Target="slides/slide11.xml"/><Relationship Id="rId38" Type="http://schemas.openxmlformats.org/officeDocument/2006/relationships/font" Target="fonts/BarlowSemiBold-boldItalic.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1-21T05:00:35.371">
    <p:pos x="416" y="418"/>
    <p:text>It's clear to me that you're needfinding in the cooking space, but what type of people were you looking to interview this round? seems to be millenials, college students, etc. but might be nice to have a slide that explains your target user before diving into the questions you asked</p:text>
  </p:cm>
  <p:cm authorId="0" idx="2" dt="2021-01-21T05:00:35.371">
    <p:pos x="416" y="418"/>
    <p:text>Also could be interesting to discuss who else you considered interviewing and perhaps why you focused on your selected user instead</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8" dt="2021-01-21T05:39:01.003">
    <p:pos x="422" y="604"/>
    <p:text>Interesting insight! Definitely a bit of a surprise. What prevents cooking from being a social experience now? Adding this contradiction to your insight could make it even stronger.</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9" dt="2021-01-21T05:41:17.307">
    <p:pos x="416" y="719"/>
    <p:text>Nice! i could imagine this being very generative for a POV.</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0" dt="2021-01-21T05:43:16.256">
    <p:pos x="464" y="575"/>
    <p:text>What was surprising about this? What did you expect your user to do and how were your expectations contradicted?</p:text>
  </p:cm>
  <p:cm authorId="0" idx="21" dt="2021-01-21T05:43:16.256">
    <p:pos x="464" y="575"/>
    <p:text>Asking this because I think I would have thought people would check the internet (esp if they aren't expert chefs) – but what part did you observe that was unexpected?</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2" dt="2021-01-21T05:47:00.135">
    <p:pos x="416" y="418"/>
    <p:text>Think of your summary slide as "what we learned this week" and "as a result, this is what we'll do next week" – doesn't have to be an overview of your insights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1-21T04:56:19.049">
    <p:pos x="1289" y="2452"/>
    <p:text>The user profile in general is helpful, but I think it could be stronger if you can explain who Sebastian is in the context of your designated user base. Is he typical? extreme? what do Belgium and his studies say about his cooking habits?</p:text>
  </p:cm>
  <p:cm authorId="0" idx="4" dt="2021-01-21T05:06:43.196">
    <p:pos x="320" y="407"/>
    <p:text>Based on the rubric, I would try to infuse in your user descriptions how each of these interviewees are different. 20 points rely on the diversity and appropriateness of your user base, so tell me how each of these individuals brought a different perspective to the table for y'all</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1-01-21T05:02:05.034">
    <p:pos x="707" y="2593"/>
    <p:text>Sounds like Stephanie might be pretty busy. Being a student is definitely a helpful context clue, but perhaps adding some descriptors as to how being a student contributes to her cooking habits might be even more helpful.</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1-01-21T04:59:19.307">
    <p:pos x="1233" y="2593"/>
    <p:text>Same here as with Sebastian. How does studying chemistry contribute to his cooking interests? How does being a frosh affect his cooking?
somewhat unrelated to above: interesting that you use the word "experiments" with a chemistry major</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1-01-21T05:10:36.490">
    <p:pos x="3437" y="402"/>
    <p:text>great picture!</p:text>
  </p:cm>
  <p:cm authorId="0" idx="8" dt="2021-01-21T05:10:36.490">
    <p:pos x="3437" y="402"/>
    <p:text>If y'all collected any artifacts – pictures of kitchen setups, recipes on browser tabs, pictures of refrigerator contents, etc. would love to see those in the slides as well.</p:text>
  </p:cm>
  <p:cm authorId="0" idx="9" dt="2021-01-21T05:04:10.604">
    <p:pos x="320" y="1007"/>
    <p:text>Did she ever expand more on this thought? How exactly does she feel about cooking when she's busy? Could be some interesting implicit meanings here</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1-01-21T05:11:30.090">
    <p:pos x="462" y="87"/>
    <p:text>fill in all these notes and you're good to go :) – same goes for the other sections</p:text>
  </p:cm>
  <p:cm authorId="0" idx="11" dt="2021-01-21T05:13:10.671">
    <p:pos x="4027" y="365"/>
    <p:text>Interesting question of priorities here. Where does cooking fall in her priorities and why?</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2" dt="2021-01-21T05:12:36.096">
    <p:pos x="3059" y="348"/>
    <p:text>oooh! what does her setup look like?</p:text>
  </p:cm>
  <p:cm authorId="0" idx="13" dt="2021-01-21T05:12:14.082">
    <p:pos x="2064" y="348"/>
    <p:text>So curious what she's looking for in the fridge!</p:text>
  </p:cm>
  <p:cm authorId="0" idx="14" dt="2021-01-21T05:14:32.345">
    <p:pos x="4060" y="348"/>
    <p:text>Possibly an interesting tension that she gravitates towards easy prepackaged meals but also uses the gourmet-esque Instagram pics as inspo</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5" dt="2021-01-21T05:16:06.181">
    <p:pos x="3166" y="386"/>
    <p:text>Are these guesses you're making from her comment that she feels guilty eating out? or are these comments she actually said?</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6" dt="2021-01-21T05:34:09.173">
    <p:pos x="4069" y="385"/>
    <p:text>why do you think she feels this way?</p:text>
  </p:cm>
  <p:cm authorId="0" idx="17" dt="2021-01-21T05:35:08.996">
    <p:pos x="462" y="87"/>
    <p:text>Treat these FEEL notes like the "hunch" part of when we did Project 0. Based on what she SAID and DID how might she feel?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List and introduce your team members (also verbally introduce everyone) </a:t>
            </a:r>
            <a:endParaRPr/>
          </a:p>
          <a:p>
            <a:pPr indent="0" lvl="0" marL="0" rtl="0" algn="l">
              <a:spcBef>
                <a:spcPts val="0"/>
              </a:spcBef>
              <a:spcAft>
                <a:spcPts val="0"/>
              </a:spcAft>
              <a:buNone/>
            </a:pPr>
            <a:r>
              <a:rPr lang="en"/>
              <a:t>○ Our problem domain is the cooking and we will be engaging with the digital and physical space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ae5f377767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ae5f37776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Also a busy person on a pre-med track</a:t>
            </a:r>
            <a:endParaRPr/>
          </a:p>
          <a:p>
            <a:pPr indent="-317500" lvl="0" marL="457200" rtl="0" algn="l">
              <a:spcBef>
                <a:spcPts val="0"/>
              </a:spcBef>
              <a:spcAft>
                <a:spcPts val="0"/>
              </a:spcAft>
              <a:buSzPts val="1400"/>
              <a:buChar char="-"/>
            </a:pPr>
            <a:r>
              <a:rPr lang="en"/>
              <a:t>Cooks for her and her single roommate</a:t>
            </a:r>
            <a:endParaRPr/>
          </a:p>
          <a:p>
            <a:pPr indent="-317500" lvl="0" marL="457200" rtl="0" algn="l">
              <a:spcBef>
                <a:spcPts val="0"/>
              </a:spcBef>
              <a:spcAft>
                <a:spcPts val="0"/>
              </a:spcAft>
              <a:buSzPts val="1400"/>
              <a:buChar char="-"/>
            </a:pPr>
            <a:r>
              <a:rPr lang="en"/>
              <a:t>Also orders out a decent amount, living in LA where there is great food all around to buy </a:t>
            </a:r>
            <a:endParaRPr/>
          </a:p>
          <a:p>
            <a:pPr indent="-317500" lvl="0" marL="457200" rtl="0" algn="l">
              <a:spcBef>
                <a:spcPts val="0"/>
              </a:spcBef>
              <a:spcAft>
                <a:spcPts val="0"/>
              </a:spcAft>
              <a:buSzPts val="1400"/>
              <a:buChar char="-"/>
            </a:pPr>
            <a:r>
              <a:rPr lang="en"/>
              <a:t>She can be making the same thing but depending on the situation around her (time, availability) cooking is seen differently</a:t>
            </a:r>
            <a:endParaRPr/>
          </a:p>
          <a:p>
            <a:pPr indent="-317500" lvl="0" marL="457200" rtl="0" algn="l">
              <a:spcBef>
                <a:spcPts val="0"/>
              </a:spcBef>
              <a:spcAft>
                <a:spcPts val="0"/>
              </a:spcAft>
              <a:buSzPts val="1400"/>
              <a:buChar char="-"/>
            </a:pPr>
            <a:r>
              <a:rPr lang="en"/>
              <a:t>When she is not as available, cooking is seen as a chore which is interesting considering it involves food which is a necessity for living </a:t>
            </a:r>
            <a:endParaRPr/>
          </a:p>
          <a:p>
            <a:pPr indent="-317500" lvl="0" marL="457200" rtl="0" algn="l">
              <a:spcBef>
                <a:spcPts val="0"/>
              </a:spcBef>
              <a:spcAft>
                <a:spcPts val="0"/>
              </a:spcAft>
              <a:buSzPts val="1400"/>
              <a:buChar char="-"/>
            </a:pPr>
            <a:r>
              <a:rPr lang="en"/>
              <a:t>Situation dictates how one feels about cooking</a:t>
            </a:r>
            <a:endParaRPr/>
          </a:p>
          <a:p>
            <a:pPr indent="-317500" lvl="0" marL="457200" rtl="0" algn="l">
              <a:spcBef>
                <a:spcPts val="0"/>
              </a:spcBef>
              <a:spcAft>
                <a:spcPts val="0"/>
              </a:spcAft>
              <a:buSzPts val="1400"/>
              <a:buChar char="-"/>
            </a:pPr>
            <a:r>
              <a:rPr lang="en"/>
              <a:t>SURPRISE: same meal can be annoying or happy depending on her mood, </a:t>
            </a:r>
            <a:r>
              <a:rPr lang="en"/>
              <a:t>annoying</a:t>
            </a:r>
            <a:r>
              <a:rPr lang="en"/>
              <a:t> to make or looking forward to it, Chicken dish she makes specifically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b7866cc0d7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b7866cc0d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Screenshot example of tabs open to explore recipes often done by users</a:t>
            </a:r>
            <a:endParaRPr/>
          </a:p>
          <a:p>
            <a:pPr indent="-317500" lvl="0" marL="457200" rtl="0" algn="l">
              <a:spcBef>
                <a:spcPts val="0"/>
              </a:spcBef>
              <a:spcAft>
                <a:spcPts val="0"/>
              </a:spcAft>
              <a:buSzPts val="1400"/>
              <a:buChar char="-"/>
            </a:pPr>
            <a:r>
              <a:rPr lang="en"/>
              <a:t>Users not pictures and reviews first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b7866cc0d7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b7866cc0d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Analysis (3-4 slides) </a:t>
            </a:r>
            <a:endParaRPr/>
          </a:p>
          <a:p>
            <a:pPr indent="0" lvl="0" marL="0" rtl="0" algn="l">
              <a:spcBef>
                <a:spcPts val="0"/>
              </a:spcBef>
              <a:spcAft>
                <a:spcPts val="0"/>
              </a:spcAft>
              <a:buNone/>
            </a:pPr>
            <a:r>
              <a:rPr lang="en"/>
              <a:t>○ Empathy Map with highlighted components of what you found important/interesting </a:t>
            </a:r>
            <a:endParaRPr/>
          </a:p>
          <a:p>
            <a:pPr indent="0" lvl="0" marL="0" rtl="0" algn="l">
              <a:spcBef>
                <a:spcPts val="0"/>
              </a:spcBef>
              <a:spcAft>
                <a:spcPts val="0"/>
              </a:spcAft>
              <a:buNone/>
            </a:pPr>
            <a:r>
              <a:rPr lang="en"/>
              <a:t>○ Discuss tensions, contradictions, surprises in the interview </a:t>
            </a:r>
            <a:endParaRPr/>
          </a:p>
          <a:p>
            <a:pPr indent="0" lvl="0" marL="0" rtl="0" algn="l">
              <a:spcBef>
                <a:spcPts val="0"/>
              </a:spcBef>
              <a:spcAft>
                <a:spcPts val="0"/>
              </a:spcAft>
              <a:buNone/>
            </a:pPr>
            <a:r>
              <a:rPr lang="en"/>
              <a:t>○ Inferences, conclusions, or questions you might have about your results </a:t>
            </a:r>
            <a:endParaRPr/>
          </a:p>
          <a:p>
            <a:pPr indent="0" lvl="0" marL="0" rtl="0" algn="l">
              <a:spcBef>
                <a:spcPts val="0"/>
              </a:spcBef>
              <a:spcAft>
                <a:spcPts val="0"/>
              </a:spcAft>
              <a:buNone/>
            </a:pPr>
            <a:r>
              <a:rPr lang="en"/>
              <a:t>○ Initial assessment of “needs” and “insights”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ae6313fb5e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ae6313fb5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ae6313fb5e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ae6313fb5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ae6313fb5e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ae6313fb5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b78c3bc97f_1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b78c3bc97f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Analysis (3-4 slides) </a:t>
            </a:r>
            <a:endParaRPr/>
          </a:p>
          <a:p>
            <a:pPr indent="0" lvl="0" marL="0" rtl="0" algn="l">
              <a:spcBef>
                <a:spcPts val="0"/>
              </a:spcBef>
              <a:spcAft>
                <a:spcPts val="0"/>
              </a:spcAft>
              <a:buNone/>
            </a:pPr>
            <a:r>
              <a:rPr lang="en"/>
              <a:t>○ Empathy Map with highlighted components of what you found important/interesting </a:t>
            </a:r>
            <a:endParaRPr/>
          </a:p>
          <a:p>
            <a:pPr indent="0" lvl="0" marL="0" rtl="0" algn="l">
              <a:spcBef>
                <a:spcPts val="0"/>
              </a:spcBef>
              <a:spcAft>
                <a:spcPts val="0"/>
              </a:spcAft>
              <a:buNone/>
            </a:pPr>
            <a:r>
              <a:rPr lang="en"/>
              <a:t>○ Discuss tensions, contradictions, surprises in the interview </a:t>
            </a:r>
            <a:endParaRPr/>
          </a:p>
          <a:p>
            <a:pPr indent="0" lvl="0" marL="0" rtl="0" algn="l">
              <a:spcBef>
                <a:spcPts val="0"/>
              </a:spcBef>
              <a:spcAft>
                <a:spcPts val="0"/>
              </a:spcAft>
              <a:buNone/>
            </a:pPr>
            <a:r>
              <a:rPr lang="en"/>
              <a:t>○ Inferences, conclusions, or questions you might have about your results </a:t>
            </a:r>
            <a:endParaRPr/>
          </a:p>
          <a:p>
            <a:pPr indent="0" lvl="0" marL="0" rtl="0" algn="l">
              <a:spcBef>
                <a:spcPts val="0"/>
              </a:spcBef>
              <a:spcAft>
                <a:spcPts val="0"/>
              </a:spcAft>
              <a:buNone/>
            </a:pPr>
            <a:r>
              <a:rPr lang="en"/>
              <a:t>○ Initial assessment of “needs” and “insights”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b78c3bc97f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b78c3bc97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What prevents cooking from being a social experience now? </a:t>
            </a:r>
            <a:endParaRPr/>
          </a:p>
          <a:p>
            <a:pPr indent="-317500" lvl="1" marL="914400" rtl="0" algn="l">
              <a:spcBef>
                <a:spcPts val="0"/>
              </a:spcBef>
              <a:spcAft>
                <a:spcPts val="0"/>
              </a:spcAft>
              <a:buSzPts val="1400"/>
              <a:buChar char="-"/>
            </a:pPr>
            <a:r>
              <a:rPr lang="en"/>
              <a:t>Cooking is </a:t>
            </a:r>
            <a:r>
              <a:rPr lang="en"/>
              <a:t>synonymous</a:t>
            </a:r>
            <a:r>
              <a:rPr lang="en"/>
              <a:t> with a chore more now </a:t>
            </a:r>
            <a:endParaRPr/>
          </a:p>
          <a:p>
            <a:pPr indent="-317500" lvl="0" marL="457200" rtl="0" algn="l">
              <a:spcBef>
                <a:spcPts val="0"/>
              </a:spcBef>
              <a:spcAft>
                <a:spcPts val="0"/>
              </a:spcAft>
              <a:buSzPts val="1400"/>
              <a:buChar char="-"/>
            </a:pPr>
            <a:r>
              <a:rPr lang="en"/>
              <a:t>It was a necessity in the midst of busy lives </a:t>
            </a:r>
            <a:endParaRPr/>
          </a:p>
          <a:p>
            <a:pPr indent="-317500" lvl="0" marL="457200" rtl="0" algn="l">
              <a:spcBef>
                <a:spcPts val="0"/>
              </a:spcBef>
              <a:spcAft>
                <a:spcPts val="0"/>
              </a:spcAft>
              <a:buSzPts val="1400"/>
              <a:buChar char="-"/>
            </a:pPr>
            <a:r>
              <a:rPr lang="en"/>
              <a:t>Surprising to find cooking itself wasn’t intrinsically attractive - it’s things surrounding cooking like conversing with someone in the kitchen</a:t>
            </a:r>
            <a:endParaRPr/>
          </a:p>
          <a:p>
            <a:pPr indent="-317500" lvl="0" marL="457200" rtl="0" algn="l">
              <a:spcBef>
                <a:spcPts val="0"/>
              </a:spcBef>
              <a:spcAft>
                <a:spcPts val="0"/>
              </a:spcAft>
              <a:buSzPts val="1400"/>
              <a:buChar char="-"/>
            </a:pPr>
            <a:r>
              <a:rPr lang="en"/>
              <a:t>The stories we heard about cooking involved social interaction - the emotionally </a:t>
            </a:r>
            <a:r>
              <a:rPr lang="en"/>
              <a:t>significant</a:t>
            </a:r>
            <a:r>
              <a:rPr lang="en"/>
              <a:t> instances were not just about cooking itself</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ae5f377767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ae5f37776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Needfinding Methodology (3-4 slides, include images) </a:t>
            </a:r>
            <a:endParaRPr/>
          </a:p>
          <a:p>
            <a:pPr indent="0" lvl="0" marL="0" rtl="0" algn="l">
              <a:spcBef>
                <a:spcPts val="0"/>
              </a:spcBef>
              <a:spcAft>
                <a:spcPts val="0"/>
              </a:spcAft>
              <a:buNone/>
            </a:pPr>
            <a:r>
              <a:rPr lang="en"/>
              <a:t>○ Make sure you say who your participants were, why chosen, how they were recruited/compensated, and where they were interviewed (include images) </a:t>
            </a:r>
            <a:endParaRPr/>
          </a:p>
          <a:p>
            <a:pPr indent="0" lvl="0" marL="0" rtl="0" algn="l">
              <a:spcBef>
                <a:spcPts val="0"/>
              </a:spcBef>
              <a:spcAft>
                <a:spcPts val="0"/>
              </a:spcAft>
              <a:buNone/>
            </a:pPr>
            <a:r>
              <a:rPr lang="en"/>
              <a:t>○ What did you ask?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b78c3bc97f_1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b78c3bc97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This may seem contradictory to the point made just before this but it isn’t</a:t>
            </a:r>
            <a:endParaRPr/>
          </a:p>
          <a:p>
            <a:pPr indent="-317500" lvl="0" marL="457200" rtl="0" algn="l">
              <a:spcBef>
                <a:spcPts val="0"/>
              </a:spcBef>
              <a:spcAft>
                <a:spcPts val="0"/>
              </a:spcAft>
              <a:buSzPts val="1400"/>
              <a:buChar char="-"/>
            </a:pPr>
            <a:r>
              <a:rPr lang="en"/>
              <a:t>We found that the most memorable stories about cooking involved a challenge or task that was </a:t>
            </a:r>
            <a:r>
              <a:rPr lang="en"/>
              <a:t>significant</a:t>
            </a:r>
            <a:r>
              <a:rPr lang="en"/>
              <a:t> in some way</a:t>
            </a:r>
            <a:endParaRPr/>
          </a:p>
          <a:p>
            <a:pPr indent="-317500" lvl="0" marL="457200" rtl="0" algn="l">
              <a:spcBef>
                <a:spcPts val="0"/>
              </a:spcBef>
              <a:spcAft>
                <a:spcPts val="0"/>
              </a:spcAft>
              <a:buSzPts val="1400"/>
              <a:buChar char="-"/>
            </a:pPr>
            <a:r>
              <a:rPr lang="en"/>
              <a:t>Key word being memorable </a:t>
            </a:r>
            <a:endParaRPr/>
          </a:p>
          <a:p>
            <a:pPr indent="-317500" lvl="0" marL="457200" rtl="0" algn="l">
              <a:spcBef>
                <a:spcPts val="0"/>
              </a:spcBef>
              <a:spcAft>
                <a:spcPts val="0"/>
              </a:spcAft>
              <a:buSzPts val="1400"/>
              <a:buChar char="-"/>
            </a:pPr>
            <a:r>
              <a:rPr lang="en"/>
              <a:t>A new complicated recipe that turned out well, adapting a recipe with one’s own twist and it tasting good</a:t>
            </a:r>
            <a:endParaRPr/>
          </a:p>
          <a:p>
            <a:pPr indent="-317500" lvl="0" marL="457200" rtl="0" algn="l">
              <a:spcBef>
                <a:spcPts val="0"/>
              </a:spcBef>
              <a:spcAft>
                <a:spcPts val="0"/>
              </a:spcAft>
              <a:buSzPts val="1400"/>
              <a:buChar char="-"/>
            </a:pPr>
            <a:r>
              <a:rPr lang="en"/>
              <a:t>Essentially, a sense of accomplishment from overcoming something new </a:t>
            </a:r>
            <a:endParaRPr/>
          </a:p>
          <a:p>
            <a:pPr indent="-317500" lvl="0" marL="457200" rtl="0" algn="l">
              <a:spcBef>
                <a:spcPts val="0"/>
              </a:spcBef>
              <a:spcAft>
                <a:spcPts val="0"/>
              </a:spcAft>
              <a:buSzPts val="1400"/>
              <a:buChar char="-"/>
            </a:pPr>
            <a:r>
              <a:rPr lang="en"/>
              <a:t>Trying something new with low costs, if it didn’t turn out well then it would be okay but if it worked out, it was a significant memory</a:t>
            </a:r>
            <a:endParaRPr/>
          </a:p>
          <a:p>
            <a:pPr indent="-317500" lvl="0" marL="457200" rtl="0" algn="l">
              <a:spcBef>
                <a:spcPts val="0"/>
              </a:spcBef>
              <a:spcAft>
                <a:spcPts val="0"/>
              </a:spcAft>
              <a:buSzPts val="1400"/>
              <a:buChar char="-"/>
            </a:pPr>
            <a:r>
              <a:rPr lang="en"/>
              <a:t>Cooking is a friendly outlet to try new things which can generally be scary in other activities</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b78c3bc97f_1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b78c3bc97f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Surprising: how much time goes into this step before anything is ever made</a:t>
            </a:r>
            <a:endParaRPr/>
          </a:p>
          <a:p>
            <a:pPr indent="-317500" lvl="1" marL="914400" rtl="0" algn="l">
              <a:spcBef>
                <a:spcPts val="0"/>
              </a:spcBef>
              <a:spcAft>
                <a:spcPts val="0"/>
              </a:spcAft>
              <a:buSzPts val="1400"/>
              <a:buChar char="-"/>
            </a:pPr>
            <a:r>
              <a:rPr lang="en"/>
              <a:t>People lookup recipes from different mediums when they cook something they are unfamiliar with </a:t>
            </a:r>
            <a:endParaRPr/>
          </a:p>
          <a:p>
            <a:pPr indent="-317500" lvl="1" marL="914400" rtl="0" algn="l">
              <a:spcBef>
                <a:spcPts val="0"/>
              </a:spcBef>
              <a:spcAft>
                <a:spcPts val="0"/>
              </a:spcAft>
              <a:buSzPts val="1400"/>
              <a:buChar char="-"/>
            </a:pPr>
            <a:r>
              <a:rPr lang="en"/>
              <a:t>Thought there would be a more centralized way to explore</a:t>
            </a:r>
            <a:endParaRPr/>
          </a:p>
          <a:p>
            <a:pPr indent="-317500" lvl="0" marL="457200" rtl="0" algn="l">
              <a:spcBef>
                <a:spcPts val="0"/>
              </a:spcBef>
              <a:spcAft>
                <a:spcPts val="0"/>
              </a:spcAft>
              <a:buSzPts val="1400"/>
              <a:buChar char="-"/>
            </a:pPr>
            <a:r>
              <a:rPr lang="en"/>
              <a:t>What did we expect?: </a:t>
            </a:r>
            <a:endParaRPr/>
          </a:p>
          <a:p>
            <a:pPr indent="-317500" lvl="1" marL="914400" rtl="0" algn="l">
              <a:spcBef>
                <a:spcPts val="0"/>
              </a:spcBef>
              <a:spcAft>
                <a:spcPts val="0"/>
              </a:spcAft>
              <a:buSzPts val="1400"/>
              <a:buChar char="-"/>
            </a:pPr>
            <a:r>
              <a:rPr lang="en"/>
              <a:t>We expected family recipes and social media as sources to find ideas</a:t>
            </a:r>
            <a:endParaRPr/>
          </a:p>
          <a:p>
            <a:pPr indent="-317500" lvl="0" marL="457200" rtl="0" algn="l">
              <a:spcBef>
                <a:spcPts val="0"/>
              </a:spcBef>
              <a:spcAft>
                <a:spcPts val="0"/>
              </a:spcAft>
              <a:buSzPts val="1400"/>
              <a:buChar char="-"/>
            </a:pPr>
            <a:r>
              <a:rPr lang="en"/>
              <a:t>How were expectations contradicted? </a:t>
            </a:r>
            <a:endParaRPr/>
          </a:p>
          <a:p>
            <a:pPr indent="-317500" lvl="1" marL="914400" rtl="0" algn="l">
              <a:spcBef>
                <a:spcPts val="0"/>
              </a:spcBef>
              <a:spcAft>
                <a:spcPts val="0"/>
              </a:spcAft>
              <a:buSzPts val="1400"/>
              <a:buChar char="-"/>
            </a:pPr>
            <a:r>
              <a:rPr lang="en">
                <a:solidFill>
                  <a:schemeClr val="dk1"/>
                </a:solidFill>
              </a:rPr>
              <a:t>W</a:t>
            </a:r>
            <a:r>
              <a:rPr lang="en">
                <a:solidFill>
                  <a:schemeClr val="dk1"/>
                </a:solidFill>
              </a:rPr>
              <a:t>e were surprised to find that some people don’t cook and their family does instead (if they live with their family)</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Cooking cool looking foods or staple meals draw people in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2 sides of a spectrium -&gt; recipes are mainly used for foods people don’t know and not for the staple meals they draw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There was no consolidation between the different resources, all had different information and recipes so time had to be spend filtering through all the different mediums </a:t>
            </a:r>
            <a:endParaRPr>
              <a:solidFill>
                <a:schemeClr val="dk1"/>
              </a:solidFill>
            </a:endParaRPr>
          </a:p>
          <a:p>
            <a:pPr indent="-317500" lvl="0" marL="457200" rtl="0" algn="l">
              <a:spcBef>
                <a:spcPts val="0"/>
              </a:spcBef>
              <a:spcAft>
                <a:spcPts val="0"/>
              </a:spcAft>
              <a:buSzPts val="1400"/>
              <a:buChar char="-"/>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b78c3bc97f_1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b78c3bc97f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Initially, we debated the influence of ingredients on users but found it varied a lot</a:t>
            </a:r>
            <a:endParaRPr/>
          </a:p>
          <a:p>
            <a:pPr indent="-317500" lvl="0" marL="457200" rtl="0" algn="l">
              <a:spcBef>
                <a:spcPts val="0"/>
              </a:spcBef>
              <a:spcAft>
                <a:spcPts val="0"/>
              </a:spcAft>
              <a:buSzPts val="1400"/>
              <a:buChar char="-"/>
            </a:pPr>
            <a:r>
              <a:rPr lang="en"/>
              <a:t>If one really wanted to cook, they’d be willing to get ingredients but if one were not, they would work with what they had willingly</a:t>
            </a:r>
            <a:endParaRPr/>
          </a:p>
          <a:p>
            <a:pPr indent="-317500" lvl="0" marL="457200" rtl="0" algn="l">
              <a:spcBef>
                <a:spcPts val="0"/>
              </a:spcBef>
              <a:spcAft>
                <a:spcPts val="0"/>
              </a:spcAft>
              <a:buSzPts val="1400"/>
              <a:buChar char="-"/>
            </a:pPr>
            <a:r>
              <a:rPr lang="en"/>
              <a:t>A commonality toward feeling about cooking was time and availability</a:t>
            </a:r>
            <a:endParaRPr/>
          </a:p>
          <a:p>
            <a:pPr indent="-317500" lvl="0" marL="457200" rtl="0" algn="l">
              <a:spcBef>
                <a:spcPts val="0"/>
              </a:spcBef>
              <a:spcAft>
                <a:spcPts val="0"/>
              </a:spcAft>
              <a:buSzPts val="1400"/>
              <a:buChar char="-"/>
            </a:pPr>
            <a:r>
              <a:rPr lang="en"/>
              <a:t>Found that even those who lived with families and had people cooking for them most days of the week, found it troublesome to have to cook their own meals instead of doing some other activity</a:t>
            </a:r>
            <a:endParaRPr/>
          </a:p>
          <a:p>
            <a:pPr indent="-317500" lvl="0" marL="457200" rtl="0" algn="l">
              <a:spcBef>
                <a:spcPts val="0"/>
              </a:spcBef>
              <a:spcAft>
                <a:spcPts val="0"/>
              </a:spcAft>
              <a:buSzPts val="1400"/>
              <a:buChar char="-"/>
            </a:pPr>
            <a:r>
              <a:rPr lang="en"/>
              <a:t>Those that had to cook felt a reluctance from time to time when they were busy, but were less bothered when they had the time</a:t>
            </a:r>
            <a:endParaRPr/>
          </a:p>
          <a:p>
            <a:pPr indent="-317500" lvl="0" marL="457200" rtl="0" algn="l">
              <a:spcBef>
                <a:spcPts val="0"/>
              </a:spcBef>
              <a:spcAft>
                <a:spcPts val="0"/>
              </a:spcAft>
              <a:buSzPts val="1400"/>
              <a:buChar char="-"/>
            </a:pPr>
            <a:r>
              <a:rPr lang="en"/>
              <a:t>Thus, very time/availability influenced</a:t>
            </a:r>
            <a:endParaRPr/>
          </a:p>
          <a:p>
            <a:pPr indent="-317500" lvl="0" marL="457200" rtl="0" algn="l">
              <a:spcBef>
                <a:spcPts val="0"/>
              </a:spcBef>
              <a:spcAft>
                <a:spcPts val="0"/>
              </a:spcAft>
              <a:buSzPts val="1400"/>
              <a:buChar char="-"/>
            </a:pPr>
            <a:r>
              <a:rPr lang="en"/>
              <a:t>Interesting because cooking = food = necessity for living but is seen as a “chore” or “hastle” </a:t>
            </a:r>
            <a:endParaRPr/>
          </a:p>
          <a:p>
            <a:pPr indent="-317500" lvl="0" marL="457200" rtl="0" algn="l">
              <a:spcBef>
                <a:spcPts val="0"/>
              </a:spcBef>
              <a:spcAft>
                <a:spcPts val="0"/>
              </a:spcAft>
              <a:buSzPts val="1400"/>
              <a:buChar char="-"/>
            </a:pPr>
            <a:r>
              <a:rPr lang="en"/>
              <a:t>Some people avoid meals all together because of not wanting to cook</a:t>
            </a:r>
            <a:endParaRPr/>
          </a:p>
          <a:p>
            <a:pPr indent="-317500" lvl="0" marL="457200" rtl="0" algn="l">
              <a:spcBef>
                <a:spcPts val="0"/>
              </a:spcBef>
              <a:spcAft>
                <a:spcPts val="0"/>
              </a:spcAft>
              <a:buSzPts val="1400"/>
              <a:buChar char="-"/>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b7866cc0d7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b7866cc0d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Users talking about cooking never mentioned price</a:t>
            </a:r>
            <a:endParaRPr/>
          </a:p>
          <a:p>
            <a:pPr indent="-317500" lvl="0" marL="457200" rtl="0" algn="l">
              <a:spcBef>
                <a:spcPts val="0"/>
              </a:spcBef>
              <a:spcAft>
                <a:spcPts val="0"/>
              </a:spcAft>
              <a:buSzPts val="1400"/>
              <a:buChar char="-"/>
            </a:pPr>
            <a:r>
              <a:rPr lang="en"/>
              <a:t>Users talking about ordering out always mentioned money</a:t>
            </a:r>
            <a:endParaRPr/>
          </a:p>
          <a:p>
            <a:pPr indent="-317500" lvl="0" marL="457200" rtl="0" algn="l">
              <a:spcBef>
                <a:spcPts val="0"/>
              </a:spcBef>
              <a:spcAft>
                <a:spcPts val="0"/>
              </a:spcAft>
              <a:buSzPts val="1400"/>
              <a:buChar char="-"/>
            </a:pPr>
            <a:r>
              <a:rPr lang="en"/>
              <a:t>Interesting considering cooking and ordering out both use money</a:t>
            </a:r>
            <a:endParaRPr/>
          </a:p>
          <a:p>
            <a:pPr indent="-317500" lvl="0" marL="457200" rtl="0" algn="l">
              <a:spcBef>
                <a:spcPts val="0"/>
              </a:spcBef>
              <a:spcAft>
                <a:spcPts val="0"/>
              </a:spcAft>
              <a:buSzPts val="1400"/>
              <a:buChar char="-"/>
            </a:pPr>
            <a:r>
              <a:rPr lang="en"/>
              <a:t>Money seemed to have a greater weight and infuence when thinking about takeout but it was almost non existent when thinking about cooking</a:t>
            </a:r>
            <a:endParaRPr/>
          </a:p>
          <a:p>
            <a:pPr indent="-317500" lvl="0" marL="457200" rtl="0" algn="l">
              <a:spcBef>
                <a:spcPts val="0"/>
              </a:spcBef>
              <a:spcAft>
                <a:spcPts val="0"/>
              </a:spcAft>
              <a:buSzPts val="1400"/>
              <a:buChar char="-"/>
            </a:pPr>
            <a:r>
              <a:rPr lang="en"/>
              <a:t>Contradiction</a:t>
            </a:r>
            <a:endParaRPr/>
          </a:p>
          <a:p>
            <a:pPr indent="-317500" lvl="1" marL="914400" rtl="0" algn="l">
              <a:spcBef>
                <a:spcPts val="0"/>
              </a:spcBef>
              <a:spcAft>
                <a:spcPts val="0"/>
              </a:spcAft>
              <a:buSzPts val="1400"/>
              <a:buChar char="-"/>
            </a:pPr>
            <a:r>
              <a:rPr lang="en"/>
              <a:t>People do not want to cook because of the time needed to dedicate to it but also don’t want to order out because cooking is thought of to be cheaper </a:t>
            </a:r>
            <a:endParaRPr/>
          </a:p>
          <a:p>
            <a:pPr indent="-317500" lvl="1" marL="914400" rtl="0" algn="l">
              <a:spcBef>
                <a:spcPts val="0"/>
              </a:spcBef>
              <a:spcAft>
                <a:spcPts val="0"/>
              </a:spcAft>
              <a:buSzPts val="1400"/>
              <a:buChar char="-"/>
            </a:pPr>
            <a:r>
              <a:rPr lang="en"/>
              <a:t>Idea that eating out also is connoted as unhealthy while cooking is not cosidered so</a:t>
            </a:r>
            <a:endParaRPr/>
          </a:p>
          <a:p>
            <a:pPr indent="-317500" lvl="0" marL="457200" rtl="0" algn="l">
              <a:spcBef>
                <a:spcPts val="0"/>
              </a:spcBef>
              <a:spcAft>
                <a:spcPts val="0"/>
              </a:spcAft>
              <a:buSzPts val="1400"/>
              <a:buChar char="-"/>
            </a:pPr>
            <a:r>
              <a:rPr lang="en"/>
              <a:t>It would be nice to find a way that contexualizes money across food in general</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b78c3bc97f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b78c3bc97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Extreme users</a:t>
            </a:r>
            <a:endParaRPr/>
          </a:p>
          <a:p>
            <a:pPr indent="-317500" lvl="0" marL="457200" rtl="0" algn="l">
              <a:spcBef>
                <a:spcPts val="0"/>
              </a:spcBef>
              <a:spcAft>
                <a:spcPts val="0"/>
              </a:spcAft>
              <a:buSzPts val="1400"/>
              <a:buChar char="-"/>
            </a:pPr>
            <a:r>
              <a:rPr lang="en"/>
              <a:t>Mother who can be considered an expert</a:t>
            </a:r>
            <a:endParaRPr/>
          </a:p>
          <a:p>
            <a:pPr indent="-317500" lvl="0" marL="457200" rtl="0" algn="l">
              <a:spcBef>
                <a:spcPts val="0"/>
              </a:spcBef>
              <a:spcAft>
                <a:spcPts val="0"/>
              </a:spcAft>
              <a:buSzPts val="1400"/>
              <a:buChar char="-"/>
            </a:pPr>
            <a:r>
              <a:rPr lang="en"/>
              <a:t>Someone who does not know how to cook at all, burns toast </a:t>
            </a:r>
            <a:endParaRPr/>
          </a:p>
          <a:p>
            <a:pPr indent="-317500" lvl="0" marL="457200" rtl="0" algn="l">
              <a:spcBef>
                <a:spcPts val="0"/>
              </a:spcBef>
              <a:spcAft>
                <a:spcPts val="0"/>
              </a:spcAft>
              <a:buSzPts val="1400"/>
              <a:buChar char="-"/>
            </a:pPr>
            <a:r>
              <a:rPr lang="en"/>
              <a:t>More general users </a:t>
            </a:r>
            <a:endParaRPr/>
          </a:p>
          <a:p>
            <a:pPr indent="-317500" lvl="0" marL="457200" rtl="0" algn="l">
              <a:spcBef>
                <a:spcPts val="0"/>
              </a:spcBef>
              <a:spcAft>
                <a:spcPts val="0"/>
              </a:spcAft>
              <a:buSzPts val="1400"/>
              <a:buChar char="-"/>
            </a:pPr>
            <a:r>
              <a:rPr lang="en"/>
              <a:t>Working people to see if adulthood has any variants (access to different income)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b7866cc0d7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b7866cc0d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b7a70f007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b7a70f00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We decided on the food space and upon discussion, found 2 paths of different users </a:t>
            </a:r>
            <a:endParaRPr/>
          </a:p>
          <a:p>
            <a:pPr indent="-317500" lvl="0" marL="457200" rtl="0" algn="l">
              <a:spcBef>
                <a:spcPts val="0"/>
              </a:spcBef>
              <a:spcAft>
                <a:spcPts val="0"/>
              </a:spcAft>
              <a:buSzPts val="1400"/>
              <a:buChar char="-"/>
            </a:pPr>
            <a:r>
              <a:rPr lang="en"/>
              <a:t>Separate into cooking and ordering </a:t>
            </a:r>
            <a:endParaRPr/>
          </a:p>
          <a:p>
            <a:pPr indent="-317500" lvl="0" marL="457200" rtl="0" algn="l">
              <a:spcBef>
                <a:spcPts val="0"/>
              </a:spcBef>
              <a:spcAft>
                <a:spcPts val="0"/>
              </a:spcAft>
              <a:buSzPts val="1400"/>
              <a:buChar char="-"/>
            </a:pPr>
            <a:r>
              <a:rPr lang="en"/>
              <a:t>Each of these has their spectrum of different users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b7a70f007a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b7a70f007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Planned to focus on the moderate users that we labeled as the “average cook”</a:t>
            </a:r>
            <a:endParaRPr/>
          </a:p>
          <a:p>
            <a:pPr indent="-317500" lvl="0" marL="457200" rtl="0" algn="l">
              <a:spcBef>
                <a:spcPts val="0"/>
              </a:spcBef>
              <a:spcAft>
                <a:spcPts val="0"/>
              </a:spcAft>
              <a:buSzPts val="1400"/>
              <a:buChar char="-"/>
            </a:pPr>
            <a:r>
              <a:rPr lang="en"/>
              <a:t>Someone we imagined cooked for sustenance, so mainly out of necessity </a:t>
            </a:r>
            <a:endParaRPr/>
          </a:p>
          <a:p>
            <a:pPr indent="-317500" lvl="0" marL="457200" rtl="0" algn="l">
              <a:spcBef>
                <a:spcPts val="0"/>
              </a:spcBef>
              <a:spcAft>
                <a:spcPts val="0"/>
              </a:spcAft>
              <a:buSzPts val="1400"/>
              <a:buChar char="-"/>
            </a:pPr>
            <a:r>
              <a:rPr lang="en"/>
              <a:t>We plan on interviewing still, extreme users and also moderate users from the other branch to see if there is any insight the two can provide</a:t>
            </a:r>
            <a:endParaRPr/>
          </a:p>
          <a:p>
            <a:pPr indent="-317500" lvl="0" marL="457200" rtl="0" algn="l">
              <a:spcBef>
                <a:spcPts val="0"/>
              </a:spcBef>
              <a:spcAft>
                <a:spcPts val="0"/>
              </a:spcAft>
              <a:buSzPts val="1400"/>
              <a:buChar char="-"/>
            </a:pPr>
            <a:r>
              <a:rPr lang="en"/>
              <a:t>Some extreme users we plan on interviewing is someone who doesn’t know how to cook (even toast), a mother who cooks more often than needed, </a:t>
            </a:r>
            <a:endParaRPr/>
          </a:p>
          <a:p>
            <a:pPr indent="-317500" lvl="0" marL="457200" rtl="0" algn="l">
              <a:spcBef>
                <a:spcPts val="0"/>
              </a:spcBef>
              <a:spcAft>
                <a:spcPts val="0"/>
              </a:spcAft>
              <a:buSzPts val="1400"/>
              <a:buChar char="-"/>
            </a:pPr>
            <a:r>
              <a:rPr lang="en"/>
              <a:t>Why these users?: seemed to be the largest target group, encompassing a large amount of users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b78c3bc97f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b78c3bc97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Tried keeping them open ended and in each of our interviews, these acted as a guide</a:t>
            </a:r>
            <a:endParaRPr/>
          </a:p>
          <a:p>
            <a:pPr indent="-317500" lvl="0" marL="457200" rtl="0" algn="l">
              <a:spcBef>
                <a:spcPts val="0"/>
              </a:spcBef>
              <a:spcAft>
                <a:spcPts val="0"/>
              </a:spcAft>
              <a:buSzPts val="1400"/>
              <a:buChar char="-"/>
            </a:pPr>
            <a:r>
              <a:rPr lang="en"/>
              <a:t>The conversations continued naturally </a:t>
            </a:r>
            <a:endParaRPr/>
          </a:p>
          <a:p>
            <a:pPr indent="-317500" lvl="0" marL="457200" rtl="0" algn="l">
              <a:spcBef>
                <a:spcPts val="0"/>
              </a:spcBef>
              <a:spcAft>
                <a:spcPts val="0"/>
              </a:spcAft>
              <a:buSzPts val="1400"/>
              <a:buChar char="-"/>
            </a:pPr>
            <a:r>
              <a:rPr lang="en"/>
              <a:t>We focused on eliciting emotion and storytelling while talking about the space</a:t>
            </a:r>
            <a:endParaRPr/>
          </a:p>
          <a:p>
            <a:pPr indent="-317500" lvl="0" marL="457200" rtl="0" algn="l">
              <a:spcBef>
                <a:spcPts val="0"/>
              </a:spcBef>
              <a:spcAft>
                <a:spcPts val="0"/>
              </a:spcAft>
              <a:buSzPts val="1400"/>
              <a:buChar char="-"/>
            </a:pPr>
            <a:r>
              <a:rPr lang="en"/>
              <a:t>We have more older interviewee’s lined up too to see how the generational gap can impact these answers</a:t>
            </a:r>
            <a:endParaRPr/>
          </a:p>
          <a:p>
            <a:pPr indent="0" lvl="0" marL="45720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b7866cc0d7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b7866cc0d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Analysis (3-4 slides) </a:t>
            </a:r>
            <a:endParaRPr/>
          </a:p>
          <a:p>
            <a:pPr indent="0" lvl="0" marL="0" rtl="0" algn="l">
              <a:spcBef>
                <a:spcPts val="0"/>
              </a:spcBef>
              <a:spcAft>
                <a:spcPts val="0"/>
              </a:spcAft>
              <a:buNone/>
            </a:pPr>
            <a:r>
              <a:rPr lang="en"/>
              <a:t>○ Empathy Map with highlighted components of what you found important/interesting </a:t>
            </a:r>
            <a:endParaRPr/>
          </a:p>
          <a:p>
            <a:pPr indent="0" lvl="0" marL="0" rtl="0" algn="l">
              <a:spcBef>
                <a:spcPts val="0"/>
              </a:spcBef>
              <a:spcAft>
                <a:spcPts val="0"/>
              </a:spcAft>
              <a:buNone/>
            </a:pPr>
            <a:r>
              <a:rPr lang="en"/>
              <a:t>○ Discuss tensions, contradictions, surprises in the interview </a:t>
            </a:r>
            <a:endParaRPr/>
          </a:p>
          <a:p>
            <a:pPr indent="0" lvl="0" marL="0" rtl="0" algn="l">
              <a:spcBef>
                <a:spcPts val="0"/>
              </a:spcBef>
              <a:spcAft>
                <a:spcPts val="0"/>
              </a:spcAft>
              <a:buNone/>
            </a:pPr>
            <a:r>
              <a:rPr lang="en"/>
              <a:t>○ Inferences, conclusions, or questions you might have about your results </a:t>
            </a:r>
            <a:endParaRPr/>
          </a:p>
          <a:p>
            <a:pPr indent="0" lvl="0" marL="0" rtl="0" algn="l">
              <a:spcBef>
                <a:spcPts val="0"/>
              </a:spcBef>
              <a:spcAft>
                <a:spcPts val="0"/>
              </a:spcAft>
              <a:buNone/>
            </a:pPr>
            <a:r>
              <a:rPr lang="en"/>
              <a:t>○ Initial assessment of “needs” and “insights”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Interview Results (3-4 slides) </a:t>
            </a:r>
            <a:endParaRPr/>
          </a:p>
          <a:p>
            <a:pPr indent="0" lvl="0" marL="0" rtl="0" algn="l">
              <a:spcBef>
                <a:spcPts val="0"/>
              </a:spcBef>
              <a:spcAft>
                <a:spcPts val="0"/>
              </a:spcAft>
              <a:buNone/>
            </a:pPr>
            <a:r>
              <a:rPr lang="en"/>
              <a:t>○ Discussion of results, pictures, quotes, and surprises you gleaned from your interviews</a:t>
            </a:r>
            <a:endParaRPr/>
          </a:p>
          <a:p>
            <a:pPr indent="-317500" lvl="0" marL="457200" rtl="0" algn="l">
              <a:spcBef>
                <a:spcPts val="0"/>
              </a:spcBef>
              <a:spcAft>
                <a:spcPts val="0"/>
              </a:spcAft>
              <a:buSzPts val="1400"/>
              <a:buChar char="-"/>
            </a:pPr>
            <a:r>
              <a:rPr lang="en"/>
              <a:t>Software engineer who lives/ cooks with family</a:t>
            </a:r>
            <a:endParaRPr/>
          </a:p>
          <a:p>
            <a:pPr indent="-317500" lvl="0" marL="457200" rtl="0" algn="l">
              <a:spcBef>
                <a:spcPts val="0"/>
              </a:spcBef>
              <a:spcAft>
                <a:spcPts val="0"/>
              </a:spcAft>
              <a:buSzPts val="1400"/>
              <a:buChar char="-"/>
            </a:pPr>
            <a:r>
              <a:rPr lang="en"/>
              <a:t>Cooks about half of the time of the week</a:t>
            </a:r>
            <a:endParaRPr/>
          </a:p>
          <a:p>
            <a:pPr indent="-317500" lvl="0" marL="457200" rtl="0" algn="l">
              <a:spcBef>
                <a:spcPts val="0"/>
              </a:spcBef>
              <a:spcAft>
                <a:spcPts val="0"/>
              </a:spcAft>
              <a:buSzPts val="1400"/>
              <a:buChar char="-"/>
            </a:pPr>
            <a:r>
              <a:rPr lang="en"/>
              <a:t>Ambivalent toward cooking</a:t>
            </a:r>
            <a:endParaRPr/>
          </a:p>
          <a:p>
            <a:pPr indent="-317500" lvl="0" marL="457200" rtl="0" algn="l">
              <a:spcBef>
                <a:spcPts val="0"/>
              </a:spcBef>
              <a:spcAft>
                <a:spcPts val="0"/>
              </a:spcAft>
              <a:buSzPts val="1400"/>
              <a:buChar char="-"/>
            </a:pPr>
            <a:r>
              <a:rPr lang="en"/>
              <a:t>Prefers takeout, understanding that it is faster but has pitfalls arguably worse than cooking (cost)</a:t>
            </a:r>
            <a:endParaRPr/>
          </a:p>
          <a:p>
            <a:pPr indent="-317500" lvl="0" marL="457200" rtl="0" algn="l">
              <a:spcBef>
                <a:spcPts val="0"/>
              </a:spcBef>
              <a:spcAft>
                <a:spcPts val="0"/>
              </a:spcAft>
              <a:buSzPts val="1400"/>
              <a:buChar char="-"/>
            </a:pPr>
            <a:r>
              <a:rPr lang="en"/>
              <a:t>Generic google searches</a:t>
            </a:r>
            <a:endParaRPr/>
          </a:p>
          <a:p>
            <a:pPr indent="-317500" lvl="0" marL="457200" rtl="0" algn="l">
              <a:spcBef>
                <a:spcPts val="0"/>
              </a:spcBef>
              <a:spcAft>
                <a:spcPts val="0"/>
              </a:spcAft>
              <a:buSzPts val="1400"/>
              <a:buChar char="-"/>
            </a:pPr>
            <a:r>
              <a:rPr lang="en"/>
              <a:t>SURPRISING: ambivalent toward cooking and only signifigant memory he had was making 4 pizzas for thanksgiving, noted this as a large, challenging task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ae5f377767_0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ae5f37776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Vegetarian so factoring in perspective of user with dietary restrictions</a:t>
            </a:r>
            <a:endParaRPr/>
          </a:p>
          <a:p>
            <a:pPr indent="-317500" lvl="0" marL="457200" rtl="0" algn="l">
              <a:spcBef>
                <a:spcPts val="0"/>
              </a:spcBef>
              <a:spcAft>
                <a:spcPts val="0"/>
              </a:spcAft>
              <a:buSzPts val="1400"/>
              <a:buChar char="-"/>
            </a:pPr>
            <a:r>
              <a:rPr lang="en"/>
              <a:t>She lives with many roommates so this adds complications when trying to cook</a:t>
            </a:r>
            <a:endParaRPr/>
          </a:p>
          <a:p>
            <a:pPr indent="-317500" lvl="0" marL="457200" rtl="0" algn="l">
              <a:spcBef>
                <a:spcPts val="0"/>
              </a:spcBef>
              <a:spcAft>
                <a:spcPts val="0"/>
              </a:spcAft>
              <a:buSzPts val="1400"/>
              <a:buChar char="-"/>
            </a:pPr>
            <a:r>
              <a:rPr lang="en"/>
              <a:t>Cooks at night </a:t>
            </a:r>
            <a:endParaRPr/>
          </a:p>
          <a:p>
            <a:pPr indent="-317500" lvl="0" marL="457200" rtl="0" algn="l">
              <a:spcBef>
                <a:spcPts val="0"/>
              </a:spcBef>
              <a:spcAft>
                <a:spcPts val="0"/>
              </a:spcAft>
              <a:buSzPts val="1400"/>
              <a:buChar char="-"/>
            </a:pPr>
            <a:r>
              <a:rPr lang="en"/>
              <a:t>Doesn’t experiment while cooking, knows basics</a:t>
            </a:r>
            <a:endParaRPr/>
          </a:p>
          <a:p>
            <a:pPr indent="-317500" lvl="0" marL="457200" rtl="0" algn="l">
              <a:spcBef>
                <a:spcPts val="0"/>
              </a:spcBef>
              <a:spcAft>
                <a:spcPts val="0"/>
              </a:spcAft>
              <a:buSzPts val="1400"/>
              <a:buChar char="-"/>
            </a:pPr>
            <a:r>
              <a:rPr lang="en"/>
              <a:t>Cooks things that keep well considering she can’t go to the grocery store often </a:t>
            </a:r>
            <a:endParaRPr/>
          </a:p>
          <a:p>
            <a:pPr indent="-317500" lvl="0" marL="457200" rtl="0" algn="l">
              <a:spcBef>
                <a:spcPts val="0"/>
              </a:spcBef>
              <a:spcAft>
                <a:spcPts val="0"/>
              </a:spcAft>
              <a:buSzPts val="1400"/>
              <a:buChar char="-"/>
            </a:pPr>
            <a:r>
              <a:rPr lang="en"/>
              <a:t>Cooked more in highschool, presumably when feeling less busy, and because lived in a small town without much to do</a:t>
            </a:r>
            <a:endParaRPr/>
          </a:p>
          <a:p>
            <a:pPr indent="-317500" lvl="0" marL="457200" rtl="0" algn="l">
              <a:spcBef>
                <a:spcPts val="0"/>
              </a:spcBef>
              <a:spcAft>
                <a:spcPts val="0"/>
              </a:spcAft>
              <a:buSzPts val="1400"/>
              <a:buChar char="-"/>
            </a:pPr>
            <a:r>
              <a:rPr lang="en"/>
              <a:t>Wont order out individually, but jumps on orders like a social activity </a:t>
            </a:r>
            <a:endParaRPr/>
          </a:p>
          <a:p>
            <a:pPr indent="-317500" lvl="0" marL="457200" rtl="0" algn="l">
              <a:spcBef>
                <a:spcPts val="0"/>
              </a:spcBef>
              <a:spcAft>
                <a:spcPts val="0"/>
              </a:spcAft>
              <a:buSzPts val="1400"/>
              <a:buChar char="-"/>
            </a:pPr>
            <a:r>
              <a:rPr lang="en"/>
              <a:t>Feels bad when ordering if she could have made it for cheaper</a:t>
            </a:r>
            <a:endParaRPr/>
          </a:p>
          <a:p>
            <a:pPr indent="-317500" lvl="0" marL="457200" rtl="0" algn="l">
              <a:spcBef>
                <a:spcPts val="0"/>
              </a:spcBef>
              <a:spcAft>
                <a:spcPts val="0"/>
              </a:spcAft>
              <a:buSzPts val="1400"/>
              <a:buChar char="-"/>
            </a:pPr>
            <a:r>
              <a:rPr lang="en"/>
              <a:t>SURPRISE: Change over time in opinion about cooking from highschool to now, she got busier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ae5f377767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ae5f37776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Young, still new to college and adjusting</a:t>
            </a:r>
            <a:endParaRPr/>
          </a:p>
          <a:p>
            <a:pPr indent="-317500" lvl="0" marL="457200" rtl="0" algn="l">
              <a:spcBef>
                <a:spcPts val="0"/>
              </a:spcBef>
              <a:spcAft>
                <a:spcPts val="0"/>
              </a:spcAft>
              <a:buSzPts val="1400"/>
              <a:buChar char="-"/>
            </a:pPr>
            <a:r>
              <a:rPr lang="en"/>
              <a:t>Cooks when he needs to eat and enjoys the experimenting aspect </a:t>
            </a:r>
            <a:endParaRPr/>
          </a:p>
          <a:p>
            <a:pPr indent="-317500" lvl="0" marL="457200" rtl="0" algn="l">
              <a:spcBef>
                <a:spcPts val="0"/>
              </a:spcBef>
              <a:spcAft>
                <a:spcPts val="0"/>
              </a:spcAft>
              <a:buSzPts val="1400"/>
              <a:buChar char="-"/>
            </a:pPr>
            <a:r>
              <a:rPr lang="en"/>
              <a:t>Relatively new to cooking, cooks 3 days of the week</a:t>
            </a:r>
            <a:endParaRPr/>
          </a:p>
          <a:p>
            <a:pPr indent="-317500" lvl="0" marL="457200" rtl="0" algn="l">
              <a:spcBef>
                <a:spcPts val="0"/>
              </a:spcBef>
              <a:spcAft>
                <a:spcPts val="0"/>
              </a:spcAft>
              <a:buSzPts val="1400"/>
              <a:buChar char="-"/>
            </a:pPr>
            <a:r>
              <a:rPr lang="en"/>
              <a:t>Recipes that look “fun and interesting” - also as appetizing </a:t>
            </a:r>
            <a:endParaRPr/>
          </a:p>
          <a:p>
            <a:pPr indent="-317500" lvl="0" marL="457200" rtl="0" algn="l">
              <a:spcBef>
                <a:spcPts val="0"/>
              </a:spcBef>
              <a:spcAft>
                <a:spcPts val="0"/>
              </a:spcAft>
              <a:buSzPts val="1400"/>
              <a:buChar char="-"/>
            </a:pPr>
            <a:r>
              <a:rPr lang="en"/>
              <a:t>Always uses a recipe because scared to mess up</a:t>
            </a:r>
            <a:endParaRPr/>
          </a:p>
          <a:p>
            <a:pPr indent="-317500" lvl="0" marL="457200" rtl="0" algn="l">
              <a:spcBef>
                <a:spcPts val="0"/>
              </a:spcBef>
              <a:spcAft>
                <a:spcPts val="0"/>
              </a:spcAft>
              <a:buSzPts val="1400"/>
              <a:buChar char="-"/>
            </a:pPr>
            <a:r>
              <a:rPr lang="en"/>
              <a:t>Annoyed when things don’t work out</a:t>
            </a:r>
            <a:endParaRPr/>
          </a:p>
          <a:p>
            <a:pPr indent="-317500" lvl="0" marL="457200" rtl="0" algn="l">
              <a:spcBef>
                <a:spcPts val="0"/>
              </a:spcBef>
              <a:spcAft>
                <a:spcPts val="0"/>
              </a:spcAft>
              <a:buSzPts val="1400"/>
              <a:buChar char="-"/>
            </a:pPr>
            <a:r>
              <a:rPr lang="en"/>
              <a:t>Prefers cooking because its cheaper </a:t>
            </a:r>
            <a:endParaRPr/>
          </a:p>
          <a:p>
            <a:pPr indent="-317500" lvl="0" marL="457200" rtl="0" algn="l">
              <a:spcBef>
                <a:spcPts val="0"/>
              </a:spcBef>
              <a:spcAft>
                <a:spcPts val="0"/>
              </a:spcAft>
              <a:buSzPts val="1400"/>
              <a:buChar char="-"/>
            </a:pPr>
            <a:r>
              <a:rPr lang="en"/>
              <a:t>SURPRISING: chemistry major influence, experiments with cooking, enjoys that aspect, signifigant for him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225" y="0"/>
            <a:ext cx="9144224" cy="5143512"/>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75" y="1541675"/>
              <a:ext cx="6870000" cy="2060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198672" y="9802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400998" y="9802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996345" y="11826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198672" y="11826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400998" y="11826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996345" y="13849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198672" y="13849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400998" y="13849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996345" y="15872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198672" y="15872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400998" y="15872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603324" y="9802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603324" y="11826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603324" y="13849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603349" y="15872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24547" y="1541675"/>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7426873" y="1541675"/>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7022220" y="1744017"/>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7224547" y="1744017"/>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7426873" y="1744017"/>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7022220" y="1946358"/>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7224547" y="1946358"/>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7426873" y="1946358"/>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7022220" y="2148699"/>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7224547" y="2148699"/>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7426873" y="2148699"/>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7629199" y="1541675"/>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7629199" y="1744017"/>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7629199" y="1946358"/>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629224" y="2148699"/>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022220" y="235105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7224547" y="235105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7426873" y="235105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7022220" y="255339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7224547" y="255339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426873" y="255339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7022220" y="27557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7224547" y="27557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7426873" y="27557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7022220" y="29580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7224547" y="29580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7426873" y="29580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629199" y="235105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629199" y="255339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7629199" y="27557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7629224" y="29580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7022220" y="31604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7224547" y="31604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7426873" y="31604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7022220" y="33627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7224547" y="33627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7426873" y="33627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7629199" y="316043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7629224" y="336277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175" y="2255817"/>
                <a:ext cx="318794" cy="116648"/>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175" y="2524353"/>
                <a:ext cx="318794" cy="116648"/>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225" y="2792878"/>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225" y="3061453"/>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175" y="2524353"/>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225" y="2792878"/>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225" y="3061453"/>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1611259" y="2524353"/>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1611209" y="2792878"/>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1611209" y="3061453"/>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8198672"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8400998"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7996345"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8198672"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8400998"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7996345"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8198672"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8400998"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7996345"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8198672"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8400998"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8603324"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8603324"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8603324"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8603349"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4" name="Google Shape;104;p2"/>
          <p:cNvSpPr txBox="1"/>
          <p:nvPr>
            <p:ph type="ctrTitle"/>
          </p:nvPr>
        </p:nvSpPr>
        <p:spPr>
          <a:xfrm>
            <a:off x="685800" y="1541675"/>
            <a:ext cx="5740200" cy="2060100"/>
          </a:xfrm>
          <a:prstGeom prst="rect">
            <a:avLst/>
          </a:prstGeom>
        </p:spPr>
        <p:txBody>
          <a:bodyPr anchorCtr="0" anchor="ctr"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variant 1" type="blank">
  <p:cSld name="BLANK">
    <p:spTree>
      <p:nvGrpSpPr>
        <p:cNvPr id="453" name="Shape 453"/>
        <p:cNvGrpSpPr/>
        <p:nvPr/>
      </p:nvGrpSpPr>
      <p:grpSpPr>
        <a:xfrm>
          <a:off x="0" y="0"/>
          <a:ext cx="0" cy="0"/>
          <a:chOff x="0" y="0"/>
          <a:chExt cx="0" cy="0"/>
        </a:xfrm>
      </p:grpSpPr>
      <p:grpSp>
        <p:nvGrpSpPr>
          <p:cNvPr id="454" name="Google Shape;454;p11"/>
          <p:cNvGrpSpPr/>
          <p:nvPr/>
        </p:nvGrpSpPr>
        <p:grpSpPr>
          <a:xfrm>
            <a:off x="-207" y="0"/>
            <a:ext cx="9158157" cy="5149835"/>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1"/>
            <p:cNvSpPr/>
            <p:nvPr/>
          </p:nvSpPr>
          <p:spPr>
            <a:xfrm>
              <a:off x="0" y="0"/>
              <a:ext cx="65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1"/>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1"/>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1"/>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1"/>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1"/>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1"/>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1"/>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1"/>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1"/>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1"/>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1"/>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1"/>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1"/>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1"/>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1"/>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1"/>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1"/>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1"/>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1"/>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2" name="Google Shape;482;p11"/>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variant 2">
  <p:cSld name="BLANK_1">
    <p:spTree>
      <p:nvGrpSpPr>
        <p:cNvPr id="483" name="Shape 483"/>
        <p:cNvGrpSpPr/>
        <p:nvPr/>
      </p:nvGrpSpPr>
      <p:grpSpPr>
        <a:xfrm>
          <a:off x="0" y="0"/>
          <a:ext cx="0" cy="0"/>
          <a:chOff x="0" y="0"/>
          <a:chExt cx="0" cy="0"/>
        </a:xfrm>
      </p:grpSpPr>
      <p:sp>
        <p:nvSpPr>
          <p:cNvPr id="484" name="Google Shape;484;p12"/>
          <p:cNvSpPr/>
          <p:nvPr/>
        </p:nvSpPr>
        <p:spPr>
          <a:xfrm>
            <a:off x="8490504" y="4489800"/>
            <a:ext cx="653700" cy="653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2"/>
          <p:cNvSpPr/>
          <p:nvPr/>
        </p:nvSpPr>
        <p:spPr>
          <a:xfrm>
            <a:off x="0" y="0"/>
            <a:ext cx="6537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6" name="Google Shape;486;p12"/>
          <p:cNvGrpSpPr/>
          <p:nvPr/>
        </p:nvGrpSpPr>
        <p:grpSpPr>
          <a:xfrm>
            <a:off x="-207" y="664293"/>
            <a:ext cx="155867" cy="653721"/>
            <a:chOff x="5385375" y="498300"/>
            <a:chExt cx="802200" cy="556500"/>
          </a:xfrm>
        </p:grpSpPr>
        <p:sp>
          <p:nvSpPr>
            <p:cNvPr id="487" name="Google Shape;487;p12"/>
            <p:cNvSpPr/>
            <p:nvPr/>
          </p:nvSpPr>
          <p:spPr>
            <a:xfrm>
              <a:off x="5385375" y="4983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2"/>
            <p:cNvSpPr/>
            <p:nvPr/>
          </p:nvSpPr>
          <p:spPr>
            <a:xfrm>
              <a:off x="5385375" y="7269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2"/>
            <p:cNvSpPr/>
            <p:nvPr/>
          </p:nvSpPr>
          <p:spPr>
            <a:xfrm>
              <a:off x="5385375" y="9555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 name="Google Shape;490;p12"/>
          <p:cNvGrpSpPr/>
          <p:nvPr/>
        </p:nvGrpSpPr>
        <p:grpSpPr>
          <a:xfrm>
            <a:off x="322384" y="657975"/>
            <a:ext cx="666347" cy="666373"/>
            <a:chOff x="7134700" y="414375"/>
            <a:chExt cx="501919" cy="501900"/>
          </a:xfrm>
        </p:grpSpPr>
        <p:sp>
          <p:nvSpPr>
            <p:cNvPr id="491" name="Google Shape;491;p12"/>
            <p:cNvSpPr/>
            <p:nvPr/>
          </p:nvSpPr>
          <p:spPr>
            <a:xfrm>
              <a:off x="71347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2"/>
            <p:cNvSpPr/>
            <p:nvPr/>
          </p:nvSpPr>
          <p:spPr>
            <a:xfrm>
              <a:off x="72871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2"/>
            <p:cNvSpPr/>
            <p:nvPr/>
          </p:nvSpPr>
          <p:spPr>
            <a:xfrm>
              <a:off x="74395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2"/>
            <p:cNvSpPr/>
            <p:nvPr/>
          </p:nvSpPr>
          <p:spPr>
            <a:xfrm>
              <a:off x="71347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2"/>
            <p:cNvSpPr/>
            <p:nvPr/>
          </p:nvSpPr>
          <p:spPr>
            <a:xfrm>
              <a:off x="72871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2"/>
            <p:cNvSpPr/>
            <p:nvPr/>
          </p:nvSpPr>
          <p:spPr>
            <a:xfrm>
              <a:off x="74395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2"/>
            <p:cNvSpPr/>
            <p:nvPr/>
          </p:nvSpPr>
          <p:spPr>
            <a:xfrm>
              <a:off x="71347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2"/>
            <p:cNvSpPr/>
            <p:nvPr/>
          </p:nvSpPr>
          <p:spPr>
            <a:xfrm>
              <a:off x="72871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2"/>
            <p:cNvSpPr/>
            <p:nvPr/>
          </p:nvSpPr>
          <p:spPr>
            <a:xfrm>
              <a:off x="74395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2"/>
            <p:cNvSpPr/>
            <p:nvPr/>
          </p:nvSpPr>
          <p:spPr>
            <a:xfrm>
              <a:off x="71347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2"/>
            <p:cNvSpPr/>
            <p:nvPr/>
          </p:nvSpPr>
          <p:spPr>
            <a:xfrm>
              <a:off x="72871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2"/>
            <p:cNvSpPr/>
            <p:nvPr/>
          </p:nvSpPr>
          <p:spPr>
            <a:xfrm>
              <a:off x="74395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2"/>
            <p:cNvSpPr/>
            <p:nvPr/>
          </p:nvSpPr>
          <p:spPr>
            <a:xfrm>
              <a:off x="75919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2"/>
            <p:cNvSpPr/>
            <p:nvPr/>
          </p:nvSpPr>
          <p:spPr>
            <a:xfrm>
              <a:off x="75919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2"/>
            <p:cNvSpPr/>
            <p:nvPr/>
          </p:nvSpPr>
          <p:spPr>
            <a:xfrm>
              <a:off x="75919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2"/>
            <p:cNvSpPr/>
            <p:nvPr/>
          </p:nvSpPr>
          <p:spPr>
            <a:xfrm>
              <a:off x="7591919"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12"/>
          <p:cNvGrpSpPr/>
          <p:nvPr/>
        </p:nvGrpSpPr>
        <p:grpSpPr>
          <a:xfrm>
            <a:off x="8832384" y="670955"/>
            <a:ext cx="311815" cy="653721"/>
            <a:chOff x="5385375" y="498300"/>
            <a:chExt cx="802200" cy="556500"/>
          </a:xfrm>
        </p:grpSpPr>
        <p:sp>
          <p:nvSpPr>
            <p:cNvPr id="508" name="Google Shape;508;p12"/>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2"/>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2"/>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1" name="Google Shape;511;p12"/>
          <p:cNvSpPr txBox="1"/>
          <p:nvPr>
            <p:ph idx="12" type="sldNum"/>
          </p:nvPr>
        </p:nvSpPr>
        <p:spPr>
          <a:xfrm>
            <a:off x="8490504" y="4489800"/>
            <a:ext cx="653700" cy="653700"/>
          </a:xfrm>
          <a:prstGeom prst="rect">
            <a:avLst/>
          </a:prstGeom>
        </p:spPr>
        <p:txBody>
          <a:bodyPr anchorCtr="0" anchor="ctr" bIns="0" lIns="0" spcFirstLastPara="1" rIns="0" wrap="square" tIns="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05" name="Shape 105"/>
        <p:cNvGrpSpPr/>
        <p:nvPr/>
      </p:nvGrpSpPr>
      <p:grpSpPr>
        <a:xfrm>
          <a:off x="0" y="0"/>
          <a:ext cx="0" cy="0"/>
          <a:chOff x="0" y="0"/>
          <a:chExt cx="0" cy="0"/>
        </a:xfrm>
      </p:grpSpPr>
      <p:sp>
        <p:nvSpPr>
          <p:cNvPr id="106" name="Google Shape;106;p3"/>
          <p:cNvSpPr/>
          <p:nvPr/>
        </p:nvSpPr>
        <p:spPr>
          <a:xfrm>
            <a:off x="6100358" y="13"/>
            <a:ext cx="3050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175" y="1541675"/>
            <a:ext cx="6870000" cy="206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3"/>
          <p:cNvGrpSpPr/>
          <p:nvPr/>
        </p:nvGrpSpPr>
        <p:grpSpPr>
          <a:xfrm>
            <a:off x="8477595" y="4477088"/>
            <a:ext cx="666403" cy="666424"/>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8198672" y="980275"/>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8400998" y="980275"/>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7996345" y="1182617"/>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8198672" y="1182617"/>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8400998" y="1182617"/>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7996345" y="1384958"/>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8198672" y="1384958"/>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8400998" y="1384958"/>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7996345" y="1587299"/>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8198672" y="1587299"/>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8400998" y="1587299"/>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8603324" y="980275"/>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8603324" y="1182617"/>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8603324" y="1384958"/>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8603349" y="1587299"/>
              <a:ext cx="59400" cy="5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 name="Google Shape;125;p3"/>
          <p:cNvGrpSpPr/>
          <p:nvPr/>
        </p:nvGrpSpPr>
        <p:grpSpPr>
          <a:xfrm>
            <a:off x="7042555" y="1541664"/>
            <a:ext cx="508369" cy="2060087"/>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7224547" y="15416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7426873" y="1541675"/>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7022220" y="17440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7224547" y="17440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7426873" y="1744017"/>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7022220" y="19463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7224547" y="19463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7426873" y="1946358"/>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7022220" y="21486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7224547" y="21486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7426873" y="2148699"/>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7022220" y="2351050"/>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7224547" y="2351050"/>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7426873" y="2351050"/>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7022220" y="2553392"/>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7224547" y="2553392"/>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7426873" y="2553392"/>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7022220" y="27557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7224547" y="27557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7426873" y="27557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7022220" y="29580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7224547" y="29580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7426873" y="29580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7022220" y="31604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7224547" y="31604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7426873" y="3160433"/>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7022220" y="33627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7224547" y="33627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7426873" y="3362774"/>
              <a:ext cx="59400" cy="5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3"/>
          <p:cNvGrpSpPr/>
          <p:nvPr/>
        </p:nvGrpSpPr>
        <p:grpSpPr>
          <a:xfrm>
            <a:off x="-225" y="2135380"/>
            <a:ext cx="301822" cy="872770"/>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175" y="2255817"/>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175" y="2524353"/>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225" y="2792878"/>
              <a:ext cx="318900" cy="11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3"/>
          <p:cNvGrpSpPr/>
          <p:nvPr/>
        </p:nvGrpSpPr>
        <p:grpSpPr>
          <a:xfrm>
            <a:off x="8842175" y="668859"/>
            <a:ext cx="301822" cy="872807"/>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75" y="2524353"/>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225" y="2792878"/>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225" y="3061453"/>
              <a:ext cx="318900" cy="11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3"/>
          <p:cNvGrpSpPr/>
          <p:nvPr/>
        </p:nvGrpSpPr>
        <p:grpSpPr>
          <a:xfrm>
            <a:off x="6100350" y="4270684"/>
            <a:ext cx="301822" cy="872807"/>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175" y="2524353"/>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225" y="2792878"/>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225" y="3061453"/>
              <a:ext cx="318900" cy="116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3"/>
          <p:cNvGrpSpPr/>
          <p:nvPr/>
        </p:nvGrpSpPr>
        <p:grpSpPr>
          <a:xfrm>
            <a:off x="685795" y="0"/>
            <a:ext cx="666403" cy="666424"/>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8198672"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8400998"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7996345"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8198672"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8400998"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7996345"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8198672"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8400998"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7996345"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8198672"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8400998"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
            <p:cNvSpPr/>
            <p:nvPr/>
          </p:nvSpPr>
          <p:spPr>
            <a:xfrm>
              <a:off x="8603324"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
            <p:cNvSpPr/>
            <p:nvPr/>
          </p:nvSpPr>
          <p:spPr>
            <a:xfrm>
              <a:off x="8603324"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8603324"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8603349"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3"/>
          <p:cNvSpPr txBox="1"/>
          <p:nvPr>
            <p:ph type="ctrTitle"/>
          </p:nvPr>
        </p:nvSpPr>
        <p:spPr>
          <a:xfrm>
            <a:off x="603425" y="1794125"/>
            <a:ext cx="5497200" cy="872700"/>
          </a:xfrm>
          <a:prstGeom prst="rect">
            <a:avLst/>
          </a:prstGeom>
        </p:spPr>
        <p:txBody>
          <a:bodyPr anchorCtr="0" anchor="b" bIns="0" lIns="0" spcFirstLastPara="1" rIns="0" wrap="square" tIns="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p:txBody>
      </p:sp>
      <p:sp>
        <p:nvSpPr>
          <p:cNvPr id="189" name="Google Shape;189;p3"/>
          <p:cNvSpPr txBox="1"/>
          <p:nvPr>
            <p:ph idx="1" type="subTitle"/>
          </p:nvPr>
        </p:nvSpPr>
        <p:spPr>
          <a:xfrm>
            <a:off x="603425" y="2604674"/>
            <a:ext cx="5497200" cy="3798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90" name="Shape 190"/>
        <p:cNvGrpSpPr/>
        <p:nvPr/>
      </p:nvGrpSpPr>
      <p:grpSpPr>
        <a:xfrm>
          <a:off x="0" y="0"/>
          <a:ext cx="0" cy="0"/>
          <a:chOff x="0" y="0"/>
          <a:chExt cx="0" cy="0"/>
        </a:xfrm>
      </p:grpSpPr>
      <p:grpSp>
        <p:nvGrpSpPr>
          <p:cNvPr id="191" name="Google Shape;191;p4"/>
          <p:cNvGrpSpPr/>
          <p:nvPr/>
        </p:nvGrpSpPr>
        <p:grpSpPr>
          <a:xfrm>
            <a:off x="-175" y="0"/>
            <a:ext cx="9158125" cy="5149862"/>
            <a:chOff x="-175" y="0"/>
            <a:chExt cx="9158125" cy="5149862"/>
          </a:xfrm>
        </p:grpSpPr>
        <p:sp>
          <p:nvSpPr>
            <p:cNvPr id="192" name="Google Shape;192;p4"/>
            <p:cNvSpPr/>
            <p:nvPr/>
          </p:nvSpPr>
          <p:spPr>
            <a:xfrm>
              <a:off x="0" y="0"/>
              <a:ext cx="78456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 name="Google Shape;193;p4"/>
            <p:cNvGrpSpPr/>
            <p:nvPr/>
          </p:nvGrpSpPr>
          <p:grpSpPr>
            <a:xfrm>
              <a:off x="-175" y="664293"/>
              <a:ext cx="318794" cy="653721"/>
              <a:chOff x="5385375" y="498300"/>
              <a:chExt cx="802200" cy="556500"/>
            </a:xfrm>
          </p:grpSpPr>
          <p:sp>
            <p:nvSpPr>
              <p:cNvPr id="194" name="Google Shape;194;p4"/>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4"/>
            <p:cNvSpPr/>
            <p:nvPr/>
          </p:nvSpPr>
          <p:spPr>
            <a:xfrm>
              <a:off x="666125" y="660475"/>
              <a:ext cx="666300" cy="666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4"/>
            <p:cNvGrpSpPr/>
            <p:nvPr/>
          </p:nvGrpSpPr>
          <p:grpSpPr>
            <a:xfrm>
              <a:off x="8994728" y="670955"/>
              <a:ext cx="149289" cy="653721"/>
              <a:chOff x="5385375" y="498300"/>
              <a:chExt cx="802200" cy="556500"/>
            </a:xfrm>
          </p:grpSpPr>
          <p:sp>
            <p:nvSpPr>
              <p:cNvPr id="200" name="Google Shape;200;p4"/>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4"/>
            <p:cNvGrpSpPr/>
            <p:nvPr/>
          </p:nvGrpSpPr>
          <p:grpSpPr>
            <a:xfrm>
              <a:off x="7508545" y="3014000"/>
              <a:ext cx="666403" cy="1475799"/>
              <a:chOff x="7508545" y="664625"/>
              <a:chExt cx="666403" cy="1475799"/>
            </a:xfrm>
          </p:grpSpPr>
          <p:sp>
            <p:nvSpPr>
              <p:cNvPr id="204" name="Google Shape;204;p4"/>
              <p:cNvSpPr/>
              <p:nvPr/>
            </p:nvSpPr>
            <p:spPr>
              <a:xfrm>
                <a:off x="7508545" y="664625"/>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a:off x="7710872" y="664625"/>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a:off x="7913198" y="664625"/>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
              <p:cNvSpPr/>
              <p:nvPr/>
            </p:nvSpPr>
            <p:spPr>
              <a:xfrm>
                <a:off x="7508545" y="866967"/>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
              <p:cNvSpPr/>
              <p:nvPr/>
            </p:nvSpPr>
            <p:spPr>
              <a:xfrm>
                <a:off x="7710872" y="866967"/>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
              <p:cNvSpPr/>
              <p:nvPr/>
            </p:nvSpPr>
            <p:spPr>
              <a:xfrm>
                <a:off x="7913198" y="866967"/>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
              <p:cNvSpPr/>
              <p:nvPr/>
            </p:nvSpPr>
            <p:spPr>
              <a:xfrm>
                <a:off x="7508545" y="1069308"/>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
              <p:cNvSpPr/>
              <p:nvPr/>
            </p:nvSpPr>
            <p:spPr>
              <a:xfrm>
                <a:off x="7710872" y="1069308"/>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
              <p:cNvSpPr/>
              <p:nvPr/>
            </p:nvSpPr>
            <p:spPr>
              <a:xfrm>
                <a:off x="7913198" y="1069308"/>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
              <p:cNvSpPr/>
              <p:nvPr/>
            </p:nvSpPr>
            <p:spPr>
              <a:xfrm>
                <a:off x="7508545" y="1271649"/>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
              <p:cNvSpPr/>
              <p:nvPr/>
            </p:nvSpPr>
            <p:spPr>
              <a:xfrm>
                <a:off x="7710872" y="1271649"/>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a:off x="7913198" y="1271649"/>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8115524" y="664625"/>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
              <p:cNvSpPr/>
              <p:nvPr/>
            </p:nvSpPr>
            <p:spPr>
              <a:xfrm>
                <a:off x="8115524" y="866967"/>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
              <p:cNvSpPr/>
              <p:nvPr/>
            </p:nvSpPr>
            <p:spPr>
              <a:xfrm>
                <a:off x="8115524" y="1069308"/>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a:off x="8115549" y="1271649"/>
                <a:ext cx="59344" cy="59348"/>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7508545" y="147400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
              <p:cNvSpPr/>
              <p:nvPr/>
            </p:nvSpPr>
            <p:spPr>
              <a:xfrm>
                <a:off x="7710872" y="147400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
              <p:cNvSpPr/>
              <p:nvPr/>
            </p:nvSpPr>
            <p:spPr>
              <a:xfrm>
                <a:off x="7913198" y="147400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a:off x="7508545" y="167634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7710872" y="167634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7913198" y="167634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p:nvPr/>
            </p:nvSpPr>
            <p:spPr>
              <a:xfrm>
                <a:off x="7508545" y="187868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a:off x="7710872" y="187868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7913198" y="187868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a:off x="7508545" y="208102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a:off x="7710872" y="208102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a:off x="7913198" y="208102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8115524" y="1474000"/>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
              <p:cNvSpPr/>
              <p:nvPr/>
            </p:nvSpPr>
            <p:spPr>
              <a:xfrm>
                <a:off x="8115524" y="1676342"/>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
              <p:cNvSpPr/>
              <p:nvPr/>
            </p:nvSpPr>
            <p:spPr>
              <a:xfrm>
                <a:off x="8115524" y="1878683"/>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a:off x="8115549" y="2081024"/>
                <a:ext cx="59400" cy="59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4"/>
            <p:cNvGrpSpPr/>
            <p:nvPr/>
          </p:nvGrpSpPr>
          <p:grpSpPr>
            <a:xfrm>
              <a:off x="666070" y="4483438"/>
              <a:ext cx="666403" cy="666424"/>
              <a:chOff x="7996345" y="980275"/>
              <a:chExt cx="666403" cy="666424"/>
            </a:xfrm>
          </p:grpSpPr>
          <p:sp>
            <p:nvSpPr>
              <p:cNvPr id="237" name="Google Shape;237;p4"/>
              <p:cNvSpPr/>
              <p:nvPr/>
            </p:nvSpPr>
            <p:spPr>
              <a:xfrm>
                <a:off x="7996345"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
              <p:cNvSpPr/>
              <p:nvPr/>
            </p:nvSpPr>
            <p:spPr>
              <a:xfrm>
                <a:off x="8198672"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
              <p:cNvSpPr/>
              <p:nvPr/>
            </p:nvSpPr>
            <p:spPr>
              <a:xfrm>
                <a:off x="8400998"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7996345"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
              <p:cNvSpPr/>
              <p:nvPr/>
            </p:nvSpPr>
            <p:spPr>
              <a:xfrm>
                <a:off x="8198672"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
              <p:cNvSpPr/>
              <p:nvPr/>
            </p:nvSpPr>
            <p:spPr>
              <a:xfrm>
                <a:off x="8400998"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a:off x="7996345"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a:off x="8198672"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
              <p:cNvSpPr/>
              <p:nvPr/>
            </p:nvSpPr>
            <p:spPr>
              <a:xfrm>
                <a:off x="8400998"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
              <p:cNvSpPr/>
              <p:nvPr/>
            </p:nvSpPr>
            <p:spPr>
              <a:xfrm>
                <a:off x="7996345"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a:off x="8198672"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a:off x="8400998"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
              <p:cNvSpPr/>
              <p:nvPr/>
            </p:nvSpPr>
            <p:spPr>
              <a:xfrm>
                <a:off x="8603324" y="980275"/>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
              <p:cNvSpPr/>
              <p:nvPr/>
            </p:nvSpPr>
            <p:spPr>
              <a:xfrm>
                <a:off x="8603324" y="1182617"/>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a:off x="8603324" y="1384958"/>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8603349" y="1587299"/>
                <a:ext cx="59400" cy="59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3" name="Google Shape;253;p4"/>
          <p:cNvSpPr txBox="1"/>
          <p:nvPr>
            <p:ph idx="1" type="body"/>
          </p:nvPr>
        </p:nvSpPr>
        <p:spPr>
          <a:xfrm>
            <a:off x="1699000" y="660475"/>
            <a:ext cx="5045400" cy="3829200"/>
          </a:xfrm>
          <a:prstGeom prst="rect">
            <a:avLst/>
          </a:prstGeom>
        </p:spPr>
        <p:txBody>
          <a:bodyPr anchorCtr="0" anchor="t" bIns="0" lIns="0" spcFirstLastPara="1" rIns="0" wrap="square" tIns="0">
            <a:noAutofit/>
          </a:bodyPr>
          <a:lstStyle>
            <a:lvl1pPr indent="-457200" lvl="0" marL="457200" rtl="0">
              <a:lnSpc>
                <a:spcPct val="100000"/>
              </a:lnSpc>
              <a:spcBef>
                <a:spcPts val="600"/>
              </a:spcBef>
              <a:spcAft>
                <a:spcPts val="0"/>
              </a:spcAft>
              <a:buClr>
                <a:schemeClr val="lt1"/>
              </a:buClr>
              <a:buSzPts val="3600"/>
              <a:buFont typeface="Barlow SemiBold"/>
              <a:buChar char="▪"/>
              <a:defRPr sz="3600">
                <a:latin typeface="Barlow SemiBold"/>
                <a:ea typeface="Barlow SemiBold"/>
                <a:cs typeface="Barlow SemiBold"/>
                <a:sym typeface="Barlow SemiBold"/>
              </a:defRPr>
            </a:lvl1pPr>
            <a:lvl2pPr indent="-457200" lvl="1" marL="914400" rtl="0">
              <a:lnSpc>
                <a:spcPct val="100000"/>
              </a:lnSpc>
              <a:spcBef>
                <a:spcPts val="0"/>
              </a:spcBef>
              <a:spcAft>
                <a:spcPts val="0"/>
              </a:spcAft>
              <a:buClr>
                <a:schemeClr val="lt1"/>
              </a:buClr>
              <a:buSzPts val="3600"/>
              <a:buFont typeface="Barlow SemiBold"/>
              <a:buChar char="▫"/>
              <a:defRPr sz="3600">
                <a:latin typeface="Barlow SemiBold"/>
                <a:ea typeface="Barlow SemiBold"/>
                <a:cs typeface="Barlow SemiBold"/>
                <a:sym typeface="Barlow SemiBold"/>
              </a:defRPr>
            </a:lvl2pPr>
            <a:lvl3pPr indent="-457200" lvl="2" marL="13716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3pPr>
            <a:lvl4pPr indent="-457200" lvl="3" marL="18288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4pPr>
            <a:lvl5pPr indent="-457200" lvl="4" marL="22860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5pPr>
            <a:lvl6pPr indent="-457200" lvl="5" marL="2743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6pPr>
            <a:lvl7pPr indent="-457200" lvl="6" marL="32004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7pPr>
            <a:lvl8pPr indent="-457200" lvl="7" marL="36576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8pPr>
            <a:lvl9pPr indent="-457200" lvl="8" marL="41148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9pPr>
          </a:lstStyle>
          <a:p/>
        </p:txBody>
      </p:sp>
      <p:sp>
        <p:nvSpPr>
          <p:cNvPr id="254" name="Google Shape;254;p4"/>
          <p:cNvSpPr txBox="1"/>
          <p:nvPr/>
        </p:nvSpPr>
        <p:spPr>
          <a:xfrm>
            <a:off x="666125" y="574543"/>
            <a:ext cx="6663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9600">
                <a:solidFill>
                  <a:schemeClr val="lt1"/>
                </a:solidFill>
              </a:rPr>
              <a:t>“</a:t>
            </a:r>
            <a:endParaRPr sz="9600">
              <a:solidFill>
                <a:schemeClr val="lt1"/>
              </a:solidFill>
            </a:endParaRPr>
          </a:p>
        </p:txBody>
      </p:sp>
      <p:sp>
        <p:nvSpPr>
          <p:cNvPr id="255" name="Google Shape;255;p4"/>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56" name="Shape 256"/>
        <p:cNvGrpSpPr/>
        <p:nvPr/>
      </p:nvGrpSpPr>
      <p:grpSpPr>
        <a:xfrm>
          <a:off x="0" y="0"/>
          <a:ext cx="0" cy="0"/>
          <a:chOff x="0" y="0"/>
          <a:chExt cx="0" cy="0"/>
        </a:xfrm>
      </p:grpSpPr>
      <p:grpSp>
        <p:nvGrpSpPr>
          <p:cNvPr id="257" name="Google Shape;257;p5"/>
          <p:cNvGrpSpPr/>
          <p:nvPr/>
        </p:nvGrpSpPr>
        <p:grpSpPr>
          <a:xfrm>
            <a:off x="-207" y="0"/>
            <a:ext cx="9158157" cy="5149835"/>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p:nvPr/>
          </p:nvSpPr>
          <p:spPr>
            <a:xfrm>
              <a:off x="0" y="0"/>
              <a:ext cx="65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5"/>
            <p:cNvSpPr/>
            <p:nvPr/>
          </p:nvSpPr>
          <p:spPr>
            <a:xfrm>
              <a:off x="322375" y="664300"/>
              <a:ext cx="81819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5"/>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5"/>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6" name="Google Shape;286;p5"/>
          <p:cNvSpPr txBox="1"/>
          <p:nvPr>
            <p:ph type="title"/>
          </p:nvPr>
        </p:nvSpPr>
        <p:spPr>
          <a:xfrm>
            <a:off x="661100" y="664300"/>
            <a:ext cx="7843200" cy="653700"/>
          </a:xfrm>
          <a:prstGeom prst="rect">
            <a:avLst/>
          </a:prstGeom>
        </p:spPr>
        <p:txBody>
          <a:bodyPr anchorCtr="0" anchor="ctr" bIns="0" lIns="0" spcFirstLastPara="1" rIns="0" wrap="square" tIns="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287" name="Google Shape;287;p5"/>
          <p:cNvSpPr txBox="1"/>
          <p:nvPr>
            <p:ph idx="1" type="body"/>
          </p:nvPr>
        </p:nvSpPr>
        <p:spPr>
          <a:xfrm>
            <a:off x="1199775" y="1599700"/>
            <a:ext cx="6650700" cy="28860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288" name="Google Shape;288;p5"/>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289" name="Shape 289"/>
        <p:cNvGrpSpPr/>
        <p:nvPr/>
      </p:nvGrpSpPr>
      <p:grpSpPr>
        <a:xfrm>
          <a:off x="0" y="0"/>
          <a:ext cx="0" cy="0"/>
          <a:chOff x="0" y="0"/>
          <a:chExt cx="0" cy="0"/>
        </a:xfrm>
      </p:grpSpPr>
      <p:sp>
        <p:nvSpPr>
          <p:cNvPr id="290" name="Google Shape;290;p6"/>
          <p:cNvSpPr/>
          <p:nvPr/>
        </p:nvSpPr>
        <p:spPr>
          <a:xfrm>
            <a:off x="6100358" y="13"/>
            <a:ext cx="30504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322375" y="646500"/>
            <a:ext cx="44706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 name="Google Shape;293;p6"/>
          <p:cNvGrpSpPr/>
          <p:nvPr/>
        </p:nvGrpSpPr>
        <p:grpSpPr>
          <a:xfrm>
            <a:off x="-207" y="646493"/>
            <a:ext cx="155867" cy="653721"/>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 name="Google Shape;297;p6"/>
          <p:cNvGrpSpPr/>
          <p:nvPr/>
        </p:nvGrpSpPr>
        <p:grpSpPr>
          <a:xfrm>
            <a:off x="5434002" y="4483463"/>
            <a:ext cx="666347" cy="666373"/>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6"/>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6"/>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6"/>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6"/>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6"/>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6"/>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6"/>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6"/>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6"/>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6"/>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6"/>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6"/>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6"/>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6"/>
          <p:cNvGrpSpPr/>
          <p:nvPr/>
        </p:nvGrpSpPr>
        <p:grpSpPr>
          <a:xfrm rot="-5400000">
            <a:off x="8018100" y="-167410"/>
            <a:ext cx="318554" cy="653721"/>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6"/>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 name="Google Shape;318;p6"/>
          <p:cNvSpPr txBox="1"/>
          <p:nvPr>
            <p:ph type="title"/>
          </p:nvPr>
        </p:nvSpPr>
        <p:spPr>
          <a:xfrm>
            <a:off x="508700" y="646500"/>
            <a:ext cx="4284300" cy="653700"/>
          </a:xfrm>
          <a:prstGeom prst="rect">
            <a:avLst/>
          </a:prstGeom>
        </p:spPr>
        <p:txBody>
          <a:bodyPr anchorCtr="0" anchor="ctr" bIns="0" lIns="0" spcFirstLastPara="1" rIns="0" wrap="square" tIns="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p:txBody>
      </p:sp>
      <p:sp>
        <p:nvSpPr>
          <p:cNvPr id="319" name="Google Shape;319;p6"/>
          <p:cNvSpPr txBox="1"/>
          <p:nvPr>
            <p:ph idx="1" type="body"/>
          </p:nvPr>
        </p:nvSpPr>
        <p:spPr>
          <a:xfrm>
            <a:off x="508700" y="1599700"/>
            <a:ext cx="4284300" cy="28860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20" name="Google Shape;320;p6"/>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1" name="Shape 321"/>
        <p:cNvGrpSpPr/>
        <p:nvPr/>
      </p:nvGrpSpPr>
      <p:grpSpPr>
        <a:xfrm>
          <a:off x="0" y="0"/>
          <a:ext cx="0" cy="0"/>
          <a:chOff x="0" y="0"/>
          <a:chExt cx="0" cy="0"/>
        </a:xfrm>
      </p:grpSpPr>
      <p:grpSp>
        <p:nvGrpSpPr>
          <p:cNvPr id="322" name="Google Shape;322;p7"/>
          <p:cNvGrpSpPr/>
          <p:nvPr/>
        </p:nvGrpSpPr>
        <p:grpSpPr>
          <a:xfrm>
            <a:off x="-207" y="0"/>
            <a:ext cx="9158157" cy="5149835"/>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a:off x="0" y="0"/>
              <a:ext cx="65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322375" y="664300"/>
              <a:ext cx="81819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7"/>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7"/>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7"/>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7"/>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7"/>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7"/>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51" name="Google Shape;351;p7"/>
          <p:cNvSpPr txBox="1"/>
          <p:nvPr>
            <p:ph type="title"/>
          </p:nvPr>
        </p:nvSpPr>
        <p:spPr>
          <a:xfrm>
            <a:off x="661100" y="664300"/>
            <a:ext cx="7843200" cy="653700"/>
          </a:xfrm>
          <a:prstGeom prst="rect">
            <a:avLst/>
          </a:prstGeom>
        </p:spPr>
        <p:txBody>
          <a:bodyPr anchorCtr="0" anchor="ctr" bIns="0" lIns="0" spcFirstLastPara="1" rIns="0" wrap="square" tIns="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352" name="Google Shape;352;p7"/>
          <p:cNvSpPr txBox="1"/>
          <p:nvPr>
            <p:ph idx="1" type="body"/>
          </p:nvPr>
        </p:nvSpPr>
        <p:spPr>
          <a:xfrm>
            <a:off x="1172650" y="1599700"/>
            <a:ext cx="3447300" cy="28902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53" name="Google Shape;353;p7"/>
          <p:cNvSpPr txBox="1"/>
          <p:nvPr>
            <p:ph idx="2" type="body"/>
          </p:nvPr>
        </p:nvSpPr>
        <p:spPr>
          <a:xfrm>
            <a:off x="5056888" y="1599700"/>
            <a:ext cx="3447300" cy="28902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54" name="Google Shape;354;p7"/>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55" name="Shape 355"/>
        <p:cNvGrpSpPr/>
        <p:nvPr/>
      </p:nvGrpSpPr>
      <p:grpSpPr>
        <a:xfrm>
          <a:off x="0" y="0"/>
          <a:ext cx="0" cy="0"/>
          <a:chOff x="0" y="0"/>
          <a:chExt cx="0" cy="0"/>
        </a:xfrm>
      </p:grpSpPr>
      <p:grpSp>
        <p:nvGrpSpPr>
          <p:cNvPr id="356" name="Google Shape;356;p8"/>
          <p:cNvGrpSpPr/>
          <p:nvPr/>
        </p:nvGrpSpPr>
        <p:grpSpPr>
          <a:xfrm>
            <a:off x="-207" y="0"/>
            <a:ext cx="9158157" cy="5149835"/>
            <a:chOff x="-207" y="0"/>
            <a:chExt cx="9158157" cy="5149835"/>
          </a:xfrm>
        </p:grpSpPr>
        <p:sp>
          <p:nvSpPr>
            <p:cNvPr id="357" name="Google Shape;357;p8"/>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8"/>
            <p:cNvSpPr/>
            <p:nvPr/>
          </p:nvSpPr>
          <p:spPr>
            <a:xfrm>
              <a:off x="0" y="0"/>
              <a:ext cx="65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8"/>
            <p:cNvSpPr/>
            <p:nvPr/>
          </p:nvSpPr>
          <p:spPr>
            <a:xfrm>
              <a:off x="322375" y="664300"/>
              <a:ext cx="81819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0" name="Google Shape;360;p8"/>
            <p:cNvGrpSpPr/>
            <p:nvPr/>
          </p:nvGrpSpPr>
          <p:grpSpPr>
            <a:xfrm>
              <a:off x="-207" y="664293"/>
              <a:ext cx="155867" cy="653721"/>
              <a:chOff x="5385375" y="498300"/>
              <a:chExt cx="802200" cy="556500"/>
            </a:xfrm>
          </p:grpSpPr>
          <p:sp>
            <p:nvSpPr>
              <p:cNvPr id="361" name="Google Shape;361;p8"/>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8"/>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8"/>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8"/>
            <p:cNvGrpSpPr/>
            <p:nvPr/>
          </p:nvGrpSpPr>
          <p:grpSpPr>
            <a:xfrm>
              <a:off x="322384" y="4483463"/>
              <a:ext cx="666347" cy="666373"/>
              <a:chOff x="7134700" y="414375"/>
              <a:chExt cx="501919" cy="501900"/>
            </a:xfrm>
          </p:grpSpPr>
          <p:sp>
            <p:nvSpPr>
              <p:cNvPr id="365" name="Google Shape;365;p8"/>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8"/>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8"/>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8"/>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8"/>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8"/>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8"/>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8"/>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8"/>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8"/>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8"/>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8"/>
            <p:cNvGrpSpPr/>
            <p:nvPr/>
          </p:nvGrpSpPr>
          <p:grpSpPr>
            <a:xfrm>
              <a:off x="8832384" y="670955"/>
              <a:ext cx="311815" cy="653721"/>
              <a:chOff x="5385375" y="498300"/>
              <a:chExt cx="802200" cy="556500"/>
            </a:xfrm>
          </p:grpSpPr>
          <p:sp>
            <p:nvSpPr>
              <p:cNvPr id="382" name="Google Shape;382;p8"/>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8"/>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8"/>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5" name="Google Shape;385;p8"/>
          <p:cNvSpPr txBox="1"/>
          <p:nvPr>
            <p:ph type="title"/>
          </p:nvPr>
        </p:nvSpPr>
        <p:spPr>
          <a:xfrm>
            <a:off x="661100" y="664300"/>
            <a:ext cx="7843200" cy="653700"/>
          </a:xfrm>
          <a:prstGeom prst="rect">
            <a:avLst/>
          </a:prstGeom>
        </p:spPr>
        <p:txBody>
          <a:bodyPr anchorCtr="0" anchor="ctr" bIns="0" lIns="0" spcFirstLastPara="1" rIns="0" wrap="square" tIns="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386" name="Google Shape;386;p8"/>
          <p:cNvSpPr txBox="1"/>
          <p:nvPr>
            <p:ph idx="1" type="body"/>
          </p:nvPr>
        </p:nvSpPr>
        <p:spPr>
          <a:xfrm>
            <a:off x="1165875" y="1599700"/>
            <a:ext cx="2257200" cy="2890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87" name="Google Shape;387;p8"/>
          <p:cNvSpPr txBox="1"/>
          <p:nvPr>
            <p:ph idx="2" type="body"/>
          </p:nvPr>
        </p:nvSpPr>
        <p:spPr>
          <a:xfrm>
            <a:off x="3706438" y="1599700"/>
            <a:ext cx="2257200" cy="2890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88" name="Google Shape;388;p8"/>
          <p:cNvSpPr txBox="1"/>
          <p:nvPr>
            <p:ph idx="3" type="body"/>
          </p:nvPr>
        </p:nvSpPr>
        <p:spPr>
          <a:xfrm>
            <a:off x="6247001" y="1599700"/>
            <a:ext cx="2257200" cy="2890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89" name="Google Shape;389;p8"/>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0" name="Shape 390"/>
        <p:cNvGrpSpPr/>
        <p:nvPr/>
      </p:nvGrpSpPr>
      <p:grpSpPr>
        <a:xfrm>
          <a:off x="0" y="0"/>
          <a:ext cx="0" cy="0"/>
          <a:chOff x="0" y="0"/>
          <a:chExt cx="0" cy="0"/>
        </a:xfrm>
      </p:grpSpPr>
      <p:grpSp>
        <p:nvGrpSpPr>
          <p:cNvPr id="391" name="Google Shape;391;p9"/>
          <p:cNvGrpSpPr/>
          <p:nvPr/>
        </p:nvGrpSpPr>
        <p:grpSpPr>
          <a:xfrm>
            <a:off x="-207" y="0"/>
            <a:ext cx="9158157" cy="5149835"/>
            <a:chOff x="-207" y="0"/>
            <a:chExt cx="9158157" cy="5149835"/>
          </a:xfrm>
        </p:grpSpPr>
        <p:sp>
          <p:nvSpPr>
            <p:cNvPr id="392" name="Google Shape;392;p9"/>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9"/>
            <p:cNvSpPr/>
            <p:nvPr/>
          </p:nvSpPr>
          <p:spPr>
            <a:xfrm>
              <a:off x="0" y="0"/>
              <a:ext cx="6537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9"/>
            <p:cNvSpPr/>
            <p:nvPr/>
          </p:nvSpPr>
          <p:spPr>
            <a:xfrm>
              <a:off x="322375" y="664300"/>
              <a:ext cx="81819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9"/>
            <p:cNvGrpSpPr/>
            <p:nvPr/>
          </p:nvGrpSpPr>
          <p:grpSpPr>
            <a:xfrm>
              <a:off x="-207" y="664293"/>
              <a:ext cx="155867" cy="653721"/>
              <a:chOff x="5385375" y="498300"/>
              <a:chExt cx="802200" cy="556500"/>
            </a:xfrm>
          </p:grpSpPr>
          <p:sp>
            <p:nvSpPr>
              <p:cNvPr id="396" name="Google Shape;396;p9"/>
              <p:cNvSpPr/>
              <p:nvPr/>
            </p:nvSpPr>
            <p:spPr>
              <a:xfrm>
                <a:off x="5385375" y="4983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9"/>
              <p:cNvSpPr/>
              <p:nvPr/>
            </p:nvSpPr>
            <p:spPr>
              <a:xfrm>
                <a:off x="5385375" y="7269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9"/>
              <p:cNvSpPr/>
              <p:nvPr/>
            </p:nvSpPr>
            <p:spPr>
              <a:xfrm>
                <a:off x="5385375" y="955500"/>
                <a:ext cx="802200" cy="9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 name="Google Shape;399;p9"/>
            <p:cNvGrpSpPr/>
            <p:nvPr/>
          </p:nvGrpSpPr>
          <p:grpSpPr>
            <a:xfrm>
              <a:off x="322384" y="4483463"/>
              <a:ext cx="666347" cy="666373"/>
              <a:chOff x="7134700" y="414375"/>
              <a:chExt cx="501919" cy="501900"/>
            </a:xfrm>
          </p:grpSpPr>
          <p:sp>
            <p:nvSpPr>
              <p:cNvPr id="400" name="Google Shape;400;p9"/>
              <p:cNvSpPr/>
              <p:nvPr/>
            </p:nvSpPr>
            <p:spPr>
              <a:xfrm>
                <a:off x="71347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9"/>
              <p:cNvSpPr/>
              <p:nvPr/>
            </p:nvSpPr>
            <p:spPr>
              <a:xfrm>
                <a:off x="72871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9"/>
              <p:cNvSpPr/>
              <p:nvPr/>
            </p:nvSpPr>
            <p:spPr>
              <a:xfrm>
                <a:off x="74395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9"/>
              <p:cNvSpPr/>
              <p:nvPr/>
            </p:nvSpPr>
            <p:spPr>
              <a:xfrm>
                <a:off x="71347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9"/>
              <p:cNvSpPr/>
              <p:nvPr/>
            </p:nvSpPr>
            <p:spPr>
              <a:xfrm>
                <a:off x="72871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9"/>
              <p:cNvSpPr/>
              <p:nvPr/>
            </p:nvSpPr>
            <p:spPr>
              <a:xfrm>
                <a:off x="74395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9"/>
              <p:cNvSpPr/>
              <p:nvPr/>
            </p:nvSpPr>
            <p:spPr>
              <a:xfrm>
                <a:off x="71347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9"/>
              <p:cNvSpPr/>
              <p:nvPr/>
            </p:nvSpPr>
            <p:spPr>
              <a:xfrm>
                <a:off x="72871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9"/>
              <p:cNvSpPr/>
              <p:nvPr/>
            </p:nvSpPr>
            <p:spPr>
              <a:xfrm>
                <a:off x="74395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9"/>
              <p:cNvSpPr/>
              <p:nvPr/>
            </p:nvSpPr>
            <p:spPr>
              <a:xfrm>
                <a:off x="71347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9"/>
              <p:cNvSpPr/>
              <p:nvPr/>
            </p:nvSpPr>
            <p:spPr>
              <a:xfrm>
                <a:off x="72871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9"/>
              <p:cNvSpPr/>
              <p:nvPr/>
            </p:nvSpPr>
            <p:spPr>
              <a:xfrm>
                <a:off x="7439500"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9"/>
              <p:cNvSpPr/>
              <p:nvPr/>
            </p:nvSpPr>
            <p:spPr>
              <a:xfrm>
                <a:off x="7591900" y="4143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9"/>
              <p:cNvSpPr/>
              <p:nvPr/>
            </p:nvSpPr>
            <p:spPr>
              <a:xfrm>
                <a:off x="7591900" y="5667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9"/>
              <p:cNvSpPr/>
              <p:nvPr/>
            </p:nvSpPr>
            <p:spPr>
              <a:xfrm>
                <a:off x="7591900" y="7191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9"/>
              <p:cNvSpPr/>
              <p:nvPr/>
            </p:nvSpPr>
            <p:spPr>
              <a:xfrm>
                <a:off x="7591919" y="871575"/>
                <a:ext cx="44700" cy="44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9"/>
            <p:cNvGrpSpPr/>
            <p:nvPr/>
          </p:nvGrpSpPr>
          <p:grpSpPr>
            <a:xfrm>
              <a:off x="8832384" y="670955"/>
              <a:ext cx="311815" cy="653721"/>
              <a:chOff x="5385375" y="498300"/>
              <a:chExt cx="802200" cy="556500"/>
            </a:xfrm>
          </p:grpSpPr>
          <p:sp>
            <p:nvSpPr>
              <p:cNvPr id="417" name="Google Shape;417;p9"/>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9"/>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9"/>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20" name="Google Shape;420;p9"/>
          <p:cNvSpPr txBox="1"/>
          <p:nvPr>
            <p:ph type="title"/>
          </p:nvPr>
        </p:nvSpPr>
        <p:spPr>
          <a:xfrm>
            <a:off x="661100" y="664300"/>
            <a:ext cx="7843200" cy="653700"/>
          </a:xfrm>
          <a:prstGeom prst="rect">
            <a:avLst/>
          </a:prstGeom>
        </p:spPr>
        <p:txBody>
          <a:bodyPr anchorCtr="0" anchor="ctr" bIns="0" lIns="0" spcFirstLastPara="1" rIns="0" wrap="square" tIns="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421" name="Google Shape;421;p9"/>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2" name="Shape 422"/>
        <p:cNvGrpSpPr/>
        <p:nvPr/>
      </p:nvGrpSpPr>
      <p:grpSpPr>
        <a:xfrm>
          <a:off x="0" y="0"/>
          <a:ext cx="0" cy="0"/>
          <a:chOff x="0" y="0"/>
          <a:chExt cx="0" cy="0"/>
        </a:xfrm>
      </p:grpSpPr>
      <p:sp>
        <p:nvSpPr>
          <p:cNvPr id="423" name="Google Shape;423;p10"/>
          <p:cNvSpPr/>
          <p:nvPr/>
        </p:nvSpPr>
        <p:spPr>
          <a:xfrm>
            <a:off x="8504250" y="4489800"/>
            <a:ext cx="653700" cy="653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0"/>
          <p:cNvSpPr/>
          <p:nvPr/>
        </p:nvSpPr>
        <p:spPr>
          <a:xfrm>
            <a:off x="0" y="0"/>
            <a:ext cx="6537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0"/>
          <p:cNvSpPr/>
          <p:nvPr/>
        </p:nvSpPr>
        <p:spPr>
          <a:xfrm>
            <a:off x="322375" y="4489799"/>
            <a:ext cx="7524000" cy="33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6" name="Google Shape;426;p10"/>
          <p:cNvGrpSpPr/>
          <p:nvPr/>
        </p:nvGrpSpPr>
        <p:grpSpPr>
          <a:xfrm>
            <a:off x="-207" y="664293"/>
            <a:ext cx="155867" cy="653721"/>
            <a:chOff x="5385375" y="498300"/>
            <a:chExt cx="802200" cy="556500"/>
          </a:xfrm>
        </p:grpSpPr>
        <p:sp>
          <p:nvSpPr>
            <p:cNvPr id="427" name="Google Shape;427;p10"/>
            <p:cNvSpPr/>
            <p:nvPr/>
          </p:nvSpPr>
          <p:spPr>
            <a:xfrm>
              <a:off x="5385375" y="4983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0"/>
            <p:cNvSpPr/>
            <p:nvPr/>
          </p:nvSpPr>
          <p:spPr>
            <a:xfrm>
              <a:off x="5385375" y="7269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0"/>
            <p:cNvSpPr/>
            <p:nvPr/>
          </p:nvSpPr>
          <p:spPr>
            <a:xfrm>
              <a:off x="5385375" y="955500"/>
              <a:ext cx="802200" cy="9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10"/>
          <p:cNvGrpSpPr/>
          <p:nvPr/>
        </p:nvGrpSpPr>
        <p:grpSpPr>
          <a:xfrm>
            <a:off x="322384" y="657975"/>
            <a:ext cx="666347" cy="666373"/>
            <a:chOff x="7134700" y="414375"/>
            <a:chExt cx="501919" cy="501900"/>
          </a:xfrm>
        </p:grpSpPr>
        <p:sp>
          <p:nvSpPr>
            <p:cNvPr id="431" name="Google Shape;431;p10"/>
            <p:cNvSpPr/>
            <p:nvPr/>
          </p:nvSpPr>
          <p:spPr>
            <a:xfrm>
              <a:off x="71347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0"/>
            <p:cNvSpPr/>
            <p:nvPr/>
          </p:nvSpPr>
          <p:spPr>
            <a:xfrm>
              <a:off x="72871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0"/>
            <p:cNvSpPr/>
            <p:nvPr/>
          </p:nvSpPr>
          <p:spPr>
            <a:xfrm>
              <a:off x="74395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0"/>
            <p:cNvSpPr/>
            <p:nvPr/>
          </p:nvSpPr>
          <p:spPr>
            <a:xfrm>
              <a:off x="71347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0"/>
            <p:cNvSpPr/>
            <p:nvPr/>
          </p:nvSpPr>
          <p:spPr>
            <a:xfrm>
              <a:off x="72871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0"/>
            <p:cNvSpPr/>
            <p:nvPr/>
          </p:nvSpPr>
          <p:spPr>
            <a:xfrm>
              <a:off x="74395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0"/>
            <p:cNvSpPr/>
            <p:nvPr/>
          </p:nvSpPr>
          <p:spPr>
            <a:xfrm>
              <a:off x="71347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0"/>
            <p:cNvSpPr/>
            <p:nvPr/>
          </p:nvSpPr>
          <p:spPr>
            <a:xfrm>
              <a:off x="72871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0"/>
            <p:cNvSpPr/>
            <p:nvPr/>
          </p:nvSpPr>
          <p:spPr>
            <a:xfrm>
              <a:off x="74395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0"/>
            <p:cNvSpPr/>
            <p:nvPr/>
          </p:nvSpPr>
          <p:spPr>
            <a:xfrm>
              <a:off x="71347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0"/>
            <p:cNvSpPr/>
            <p:nvPr/>
          </p:nvSpPr>
          <p:spPr>
            <a:xfrm>
              <a:off x="72871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0"/>
            <p:cNvSpPr/>
            <p:nvPr/>
          </p:nvSpPr>
          <p:spPr>
            <a:xfrm>
              <a:off x="7439500"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0"/>
            <p:cNvSpPr/>
            <p:nvPr/>
          </p:nvSpPr>
          <p:spPr>
            <a:xfrm>
              <a:off x="7591900" y="4143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0"/>
            <p:cNvSpPr/>
            <p:nvPr/>
          </p:nvSpPr>
          <p:spPr>
            <a:xfrm>
              <a:off x="7591900" y="5667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0"/>
            <p:cNvSpPr/>
            <p:nvPr/>
          </p:nvSpPr>
          <p:spPr>
            <a:xfrm>
              <a:off x="7591900" y="7191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0"/>
            <p:cNvSpPr/>
            <p:nvPr/>
          </p:nvSpPr>
          <p:spPr>
            <a:xfrm>
              <a:off x="7591919" y="871575"/>
              <a:ext cx="44700" cy="44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10"/>
          <p:cNvGrpSpPr/>
          <p:nvPr/>
        </p:nvGrpSpPr>
        <p:grpSpPr>
          <a:xfrm>
            <a:off x="8832384" y="670955"/>
            <a:ext cx="311815" cy="653721"/>
            <a:chOff x="5385375" y="498300"/>
            <a:chExt cx="802200" cy="556500"/>
          </a:xfrm>
        </p:grpSpPr>
        <p:sp>
          <p:nvSpPr>
            <p:cNvPr id="448" name="Google Shape;448;p10"/>
            <p:cNvSpPr/>
            <p:nvPr/>
          </p:nvSpPr>
          <p:spPr>
            <a:xfrm>
              <a:off x="5385375" y="4983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0"/>
            <p:cNvSpPr/>
            <p:nvPr/>
          </p:nvSpPr>
          <p:spPr>
            <a:xfrm>
              <a:off x="5385375" y="7269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0"/>
            <p:cNvSpPr/>
            <p:nvPr/>
          </p:nvSpPr>
          <p:spPr>
            <a:xfrm>
              <a:off x="5385375" y="955500"/>
              <a:ext cx="802200" cy="9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p10"/>
          <p:cNvSpPr txBox="1"/>
          <p:nvPr>
            <p:ph idx="1" type="body"/>
          </p:nvPr>
        </p:nvSpPr>
        <p:spPr>
          <a:xfrm>
            <a:off x="650725" y="4489800"/>
            <a:ext cx="7195800" cy="331200"/>
          </a:xfrm>
          <a:prstGeom prst="rect">
            <a:avLst/>
          </a:prstGeom>
        </p:spPr>
        <p:txBody>
          <a:bodyPr anchorCtr="0" anchor="ctr" bIns="0" lIns="0" spcFirstLastPara="1" rIns="0" wrap="square" tIns="0">
            <a:noAutofit/>
          </a:bodyPr>
          <a:lstStyle>
            <a:lvl1pPr indent="-228600" lvl="0" marL="457200" rtl="0">
              <a:spcBef>
                <a:spcPts val="360"/>
              </a:spcBef>
              <a:spcAft>
                <a:spcPts val="0"/>
              </a:spcAft>
              <a:buSzPts val="1400"/>
              <a:buNone/>
              <a:defRPr sz="1400"/>
            </a:lvl1pPr>
          </a:lstStyle>
          <a:p/>
        </p:txBody>
      </p:sp>
      <p:sp>
        <p:nvSpPr>
          <p:cNvPr id="452" name="Google Shape;452;p10"/>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61100" y="664300"/>
            <a:ext cx="7843200" cy="653700"/>
          </a:xfrm>
          <a:prstGeom prst="rect">
            <a:avLst/>
          </a:prstGeom>
          <a:noFill/>
          <a:ln>
            <a:noFill/>
          </a:ln>
        </p:spPr>
        <p:txBody>
          <a:bodyPr anchorCtr="0" anchor="ctr" bIns="0" lIns="0" spcFirstLastPara="1" rIns="0" wrap="square" tIns="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p:txBody>
      </p:sp>
      <p:sp>
        <p:nvSpPr>
          <p:cNvPr id="7" name="Google Shape;7;p1"/>
          <p:cNvSpPr txBox="1"/>
          <p:nvPr>
            <p:ph idx="1" type="body"/>
          </p:nvPr>
        </p:nvSpPr>
        <p:spPr>
          <a:xfrm>
            <a:off x="1314800" y="1599700"/>
            <a:ext cx="7189500" cy="28860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indent="-381000" lvl="1" marL="9144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indent="-381000" lvl="2" marL="13716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indent="-381000" lvl="3" marL="18288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indent="-381000" lvl="4" marL="2286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indent="-381000" lvl="5" marL="27432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indent="-381000" lvl="6" marL="32004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indent="-381000" lvl="7" marL="36576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indent="-381000" lvl="8" marL="41148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504254" y="4489800"/>
            <a:ext cx="653700" cy="653700"/>
          </a:xfrm>
          <a:prstGeom prst="rect">
            <a:avLst/>
          </a:prstGeom>
          <a:noFill/>
          <a:ln>
            <a:noFill/>
          </a:ln>
        </p:spPr>
        <p:txBody>
          <a:bodyPr anchorCtr="0" anchor="ctr" bIns="0" lIns="0" spcFirstLastPara="1" rIns="0" wrap="square" tIns="0">
            <a:noAutofit/>
          </a:bodyPr>
          <a:lstStyle>
            <a:lvl1pPr lvl="0" rtl="0" algn="ctr">
              <a:buNone/>
              <a:defRPr sz="1300">
                <a:solidFill>
                  <a:schemeClr val="accent1"/>
                </a:solidFill>
                <a:latin typeface="Barlow Light"/>
                <a:ea typeface="Barlow Light"/>
                <a:cs typeface="Barlow Light"/>
                <a:sym typeface="Barlow Light"/>
              </a:defRPr>
            </a:lvl1pPr>
            <a:lvl2pPr lvl="1" rtl="0" algn="ctr">
              <a:buNone/>
              <a:defRPr sz="1300">
                <a:solidFill>
                  <a:schemeClr val="accent1"/>
                </a:solidFill>
                <a:latin typeface="Barlow Light"/>
                <a:ea typeface="Barlow Light"/>
                <a:cs typeface="Barlow Light"/>
                <a:sym typeface="Barlow Light"/>
              </a:defRPr>
            </a:lvl2pPr>
            <a:lvl3pPr lvl="2" rtl="0" algn="ctr">
              <a:buNone/>
              <a:defRPr sz="1300">
                <a:solidFill>
                  <a:schemeClr val="accent1"/>
                </a:solidFill>
                <a:latin typeface="Barlow Light"/>
                <a:ea typeface="Barlow Light"/>
                <a:cs typeface="Barlow Light"/>
                <a:sym typeface="Barlow Light"/>
              </a:defRPr>
            </a:lvl3pPr>
            <a:lvl4pPr lvl="3" rtl="0" algn="ctr">
              <a:buNone/>
              <a:defRPr sz="1300">
                <a:solidFill>
                  <a:schemeClr val="accent1"/>
                </a:solidFill>
                <a:latin typeface="Barlow Light"/>
                <a:ea typeface="Barlow Light"/>
                <a:cs typeface="Barlow Light"/>
                <a:sym typeface="Barlow Light"/>
              </a:defRPr>
            </a:lvl4pPr>
            <a:lvl5pPr lvl="4" rtl="0" algn="ctr">
              <a:buNone/>
              <a:defRPr sz="1300">
                <a:solidFill>
                  <a:schemeClr val="accent1"/>
                </a:solidFill>
                <a:latin typeface="Barlow Light"/>
                <a:ea typeface="Barlow Light"/>
                <a:cs typeface="Barlow Light"/>
                <a:sym typeface="Barlow Light"/>
              </a:defRPr>
            </a:lvl5pPr>
            <a:lvl6pPr lvl="5" rtl="0" algn="ctr">
              <a:buNone/>
              <a:defRPr sz="1300">
                <a:solidFill>
                  <a:schemeClr val="accent1"/>
                </a:solidFill>
                <a:latin typeface="Barlow Light"/>
                <a:ea typeface="Barlow Light"/>
                <a:cs typeface="Barlow Light"/>
                <a:sym typeface="Barlow Light"/>
              </a:defRPr>
            </a:lvl6pPr>
            <a:lvl7pPr lvl="6" rtl="0" algn="ctr">
              <a:buNone/>
              <a:defRPr sz="1300">
                <a:solidFill>
                  <a:schemeClr val="accent1"/>
                </a:solidFill>
                <a:latin typeface="Barlow Light"/>
                <a:ea typeface="Barlow Light"/>
                <a:cs typeface="Barlow Light"/>
                <a:sym typeface="Barlow Light"/>
              </a:defRPr>
            </a:lvl7pPr>
            <a:lvl8pPr lvl="7" rtl="0" algn="ctr">
              <a:buNone/>
              <a:defRPr sz="1300">
                <a:solidFill>
                  <a:schemeClr val="accent1"/>
                </a:solidFill>
                <a:latin typeface="Barlow Light"/>
                <a:ea typeface="Barlow Light"/>
                <a:cs typeface="Barlow Light"/>
                <a:sym typeface="Barlow Light"/>
              </a:defRPr>
            </a:lvl8pPr>
            <a:lvl9pPr lvl="8" rtl="0" algn="ctr">
              <a:buNone/>
              <a:defRPr sz="1300">
                <a:solidFill>
                  <a:schemeClr val="accent1"/>
                </a:solidFill>
                <a:latin typeface="Barlow Light"/>
                <a:ea typeface="Barlow Light"/>
                <a:cs typeface="Barlow Light"/>
                <a:sym typeface="Barlow Ligh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comments" Target="../comments/comment5.xml"/><Relationship Id="rId4" Type="http://schemas.openxmlformats.org/officeDocument/2006/relationships/image" Target="../media/image5.jpg"/><Relationship Id="rId5"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comments" Target="../comments/commen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comments" Target="../comments/commen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comments" Target="../comments/commen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comments" Target="../comments/commen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comments" Target="../comments/commen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comments" Target="../comments/commen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comments" Target="../comments/commen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omments" Target="../comments/commen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comments" Target="../comments/commen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comments" Target="../comments/comment4.xml"/><Relationship Id="rId4" Type="http://schemas.openxmlformats.org/officeDocument/2006/relationships/image" Target="../media/image5.jp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3"/>
          <p:cNvSpPr txBox="1"/>
          <p:nvPr>
            <p:ph type="ctrTitle"/>
          </p:nvPr>
        </p:nvSpPr>
        <p:spPr>
          <a:xfrm>
            <a:off x="685800" y="1541675"/>
            <a:ext cx="5740200" cy="2060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What’s Cookin’ </a:t>
            </a:r>
            <a:endParaRPr/>
          </a:p>
          <a:p>
            <a:pPr indent="0" lvl="0" marL="0" rtl="0" algn="l">
              <a:spcBef>
                <a:spcPts val="0"/>
              </a:spcBef>
              <a:spcAft>
                <a:spcPts val="0"/>
              </a:spcAft>
              <a:buNone/>
            </a:pPr>
            <a:r>
              <a:rPr lang="en"/>
              <a:t>Good Lookin’ ?</a:t>
            </a:r>
            <a:endParaRPr/>
          </a:p>
        </p:txBody>
      </p:sp>
      <p:sp>
        <p:nvSpPr>
          <p:cNvPr id="517" name="Google Shape;517;p13"/>
          <p:cNvSpPr txBox="1"/>
          <p:nvPr/>
        </p:nvSpPr>
        <p:spPr>
          <a:xfrm>
            <a:off x="685800" y="3601775"/>
            <a:ext cx="4687200" cy="8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Barlow"/>
                <a:ea typeface="Barlow"/>
                <a:cs typeface="Barlow"/>
                <a:sym typeface="Barlow"/>
              </a:rPr>
              <a:t>Studio Theme: Engagement in Digital and Physical Space</a:t>
            </a:r>
            <a:endParaRPr b="1">
              <a:solidFill>
                <a:srgbClr val="FFFFFF"/>
              </a:solidFill>
              <a:latin typeface="Barlow"/>
              <a:ea typeface="Barlow"/>
              <a:cs typeface="Barlow"/>
              <a:sym typeface="Barlow"/>
            </a:endParaRPr>
          </a:p>
          <a:p>
            <a:pPr indent="0" lvl="0" marL="0" rtl="0" algn="l">
              <a:spcBef>
                <a:spcPts val="0"/>
              </a:spcBef>
              <a:spcAft>
                <a:spcPts val="0"/>
              </a:spcAft>
              <a:buNone/>
            </a:pPr>
            <a:r>
              <a:t/>
            </a:r>
            <a:endParaRPr b="1">
              <a:solidFill>
                <a:srgbClr val="FFFFFF"/>
              </a:solidFill>
              <a:latin typeface="Barlow"/>
              <a:ea typeface="Barlow"/>
              <a:cs typeface="Barlow"/>
              <a:sym typeface="Barlow"/>
            </a:endParaRPr>
          </a:p>
          <a:p>
            <a:pPr indent="0" lvl="0" marL="0" rtl="0" algn="l">
              <a:spcBef>
                <a:spcPts val="0"/>
              </a:spcBef>
              <a:spcAft>
                <a:spcPts val="0"/>
              </a:spcAft>
              <a:buNone/>
            </a:pPr>
            <a:r>
              <a:rPr b="1" lang="en">
                <a:solidFill>
                  <a:srgbClr val="FFFFFF"/>
                </a:solidFill>
                <a:latin typeface="Barlow"/>
                <a:ea typeface="Barlow"/>
                <a:cs typeface="Barlow"/>
                <a:sym typeface="Barlow"/>
              </a:rPr>
              <a:t>Team 3: Julia Rose Chin, Britney Ky, Dylan Ly, Ji Hong Ni</a:t>
            </a:r>
            <a:endParaRPr b="1">
              <a:solidFill>
                <a:srgbClr val="FFFFFF"/>
              </a:solidFill>
              <a:latin typeface="Barlow"/>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2"/>
          <p:cNvSpPr txBox="1"/>
          <p:nvPr>
            <p:ph type="title"/>
          </p:nvPr>
        </p:nvSpPr>
        <p:spPr>
          <a:xfrm>
            <a:off x="508700" y="646500"/>
            <a:ext cx="42843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Interview 4</a:t>
            </a:r>
            <a:endParaRPr/>
          </a:p>
        </p:txBody>
      </p:sp>
      <p:sp>
        <p:nvSpPr>
          <p:cNvPr id="584" name="Google Shape;584;p22"/>
          <p:cNvSpPr txBox="1"/>
          <p:nvPr>
            <p:ph idx="1" type="body"/>
          </p:nvPr>
        </p:nvSpPr>
        <p:spPr>
          <a:xfrm>
            <a:off x="508700" y="1599700"/>
            <a:ext cx="4284300" cy="2886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000"/>
              <a:t>“It’s [cooking] a fun thing to do, except when I’m busy” </a:t>
            </a:r>
            <a:endParaRPr sz="2000"/>
          </a:p>
        </p:txBody>
      </p:sp>
      <p:pic>
        <p:nvPicPr>
          <p:cNvPr id="585" name="Google Shape;585;p22"/>
          <p:cNvPicPr preferRelativeResize="0"/>
          <p:nvPr/>
        </p:nvPicPr>
        <p:blipFill rotWithShape="1">
          <a:blip r:embed="rId4">
            <a:alphaModFix/>
          </a:blip>
          <a:srcRect b="2857" l="0" r="0" t="2847"/>
          <a:stretch/>
        </p:blipFill>
        <p:spPr>
          <a:xfrm>
            <a:off x="5434753" y="638300"/>
            <a:ext cx="3063302" cy="3851501"/>
          </a:xfrm>
          <a:prstGeom prst="rect">
            <a:avLst/>
          </a:prstGeom>
          <a:noFill/>
          <a:ln>
            <a:noFill/>
          </a:ln>
          <a:effectLst>
            <a:outerShdw blurRad="385763" rotWithShape="0" algn="bl" dir="5400000" dist="9525">
              <a:schemeClr val="dk1">
                <a:alpha val="50000"/>
              </a:schemeClr>
            </a:outerShdw>
          </a:effectLst>
        </p:spPr>
      </p:pic>
      <p:sp>
        <p:nvSpPr>
          <p:cNvPr id="586" name="Google Shape;586;p22"/>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587" name="Google Shape;587;p22"/>
          <p:cNvPicPr preferRelativeResize="0"/>
          <p:nvPr/>
        </p:nvPicPr>
        <p:blipFill rotWithShape="1">
          <a:blip r:embed="rId5">
            <a:alphaModFix/>
          </a:blip>
          <a:srcRect b="9228" l="0" r="0" t="31802"/>
          <a:stretch/>
        </p:blipFill>
        <p:spPr>
          <a:xfrm>
            <a:off x="5457450" y="638300"/>
            <a:ext cx="3063300" cy="3851501"/>
          </a:xfrm>
          <a:prstGeom prst="rect">
            <a:avLst/>
          </a:prstGeom>
          <a:noFill/>
          <a:ln>
            <a:noFill/>
          </a:ln>
        </p:spPr>
      </p:pic>
      <p:sp>
        <p:nvSpPr>
          <p:cNvPr id="588" name="Google Shape;588;p22"/>
          <p:cNvSpPr txBox="1"/>
          <p:nvPr/>
        </p:nvSpPr>
        <p:spPr>
          <a:xfrm>
            <a:off x="1122625" y="4117600"/>
            <a:ext cx="3670500" cy="653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
                <a:solidFill>
                  <a:schemeClr val="dk2"/>
                </a:solidFill>
                <a:latin typeface="Barlow Light"/>
                <a:ea typeface="Barlow Light"/>
                <a:cs typeface="Barlow Light"/>
                <a:sym typeface="Barlow Light"/>
              </a:rPr>
              <a:t>A busy college student in the midst of her junior year who lives with only a roommate and still needs to eat</a:t>
            </a:r>
            <a:endParaRPr i="1">
              <a:solidFill>
                <a:schemeClr val="dk2"/>
              </a:solidFill>
              <a:latin typeface="Barlow Light"/>
              <a:ea typeface="Barlow Light"/>
              <a:cs typeface="Barlow Light"/>
              <a:sym typeface="Barlow Light"/>
            </a:endParaRPr>
          </a:p>
        </p:txBody>
      </p:sp>
      <p:sp>
        <p:nvSpPr>
          <p:cNvPr id="589" name="Google Shape;589;p22"/>
          <p:cNvSpPr txBox="1"/>
          <p:nvPr/>
        </p:nvSpPr>
        <p:spPr>
          <a:xfrm>
            <a:off x="3287150" y="3653650"/>
            <a:ext cx="1621500" cy="653700"/>
          </a:xfrm>
          <a:prstGeom prst="rect">
            <a:avLst/>
          </a:prstGeom>
          <a:noFill/>
          <a:ln>
            <a:noFill/>
          </a:ln>
        </p:spPr>
        <p:txBody>
          <a:bodyPr anchorCtr="0" anchor="t" bIns="91425" lIns="91425" spcFirstLastPara="1" rIns="91425" wrap="square" tIns="91425">
            <a:noAutofit/>
          </a:bodyPr>
          <a:lstStyle/>
          <a:p>
            <a:pPr indent="-355600" lvl="0" marL="457200" marR="107549" rtl="0" algn="r">
              <a:lnSpc>
                <a:spcPct val="115000"/>
              </a:lnSpc>
              <a:spcBef>
                <a:spcPts val="600"/>
              </a:spcBef>
              <a:spcAft>
                <a:spcPts val="0"/>
              </a:spcAft>
              <a:buClr>
                <a:schemeClr val="dk2"/>
              </a:buClr>
              <a:buSzPts val="2000"/>
              <a:buFont typeface="Barlow"/>
              <a:buChar char="➢"/>
            </a:pPr>
            <a:r>
              <a:rPr b="1" lang="en" sz="2000">
                <a:solidFill>
                  <a:schemeClr val="dk2"/>
                </a:solidFill>
                <a:latin typeface="Barlow"/>
                <a:ea typeface="Barlow"/>
                <a:cs typeface="Barlow"/>
                <a:sym typeface="Barlow"/>
              </a:rPr>
              <a:t>Halley</a:t>
            </a:r>
            <a:endParaRPr i="1">
              <a:solidFill>
                <a:schemeClr val="dk2"/>
              </a:solidFill>
              <a:latin typeface="Barlow Light"/>
              <a:ea typeface="Barlow Light"/>
              <a:cs typeface="Barlow Light"/>
              <a:sym typeface="Barlow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3"/>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95" name="Google Shape;595;p23"/>
          <p:cNvPicPr preferRelativeResize="0"/>
          <p:nvPr/>
        </p:nvPicPr>
        <p:blipFill>
          <a:blip r:embed="rId3">
            <a:alphaModFix/>
          </a:blip>
          <a:stretch>
            <a:fillRect/>
          </a:stretch>
        </p:blipFill>
        <p:spPr>
          <a:xfrm>
            <a:off x="885100" y="499488"/>
            <a:ext cx="7373799" cy="4144524"/>
          </a:xfrm>
          <a:prstGeom prst="rect">
            <a:avLst/>
          </a:prstGeom>
          <a:noFill/>
          <a:ln>
            <a:noFill/>
          </a:ln>
        </p:spPr>
      </p:pic>
      <p:sp>
        <p:nvSpPr>
          <p:cNvPr id="596" name="Google Shape;596;p23"/>
          <p:cNvSpPr/>
          <p:nvPr/>
        </p:nvSpPr>
        <p:spPr>
          <a:xfrm>
            <a:off x="1548200" y="609025"/>
            <a:ext cx="1526100" cy="337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3"/>
          <p:cNvSpPr/>
          <p:nvPr/>
        </p:nvSpPr>
        <p:spPr>
          <a:xfrm>
            <a:off x="3813775" y="609025"/>
            <a:ext cx="1711200" cy="337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3"/>
          <p:cNvSpPr/>
          <p:nvPr/>
        </p:nvSpPr>
        <p:spPr>
          <a:xfrm>
            <a:off x="1841675" y="3155075"/>
            <a:ext cx="1093500" cy="653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3"/>
          <p:cNvSpPr/>
          <p:nvPr/>
        </p:nvSpPr>
        <p:spPr>
          <a:xfrm>
            <a:off x="1841675" y="4174975"/>
            <a:ext cx="1093500" cy="183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24"/>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605" name="Google Shape;605;p24"/>
          <p:cNvPicPr preferRelativeResize="0"/>
          <p:nvPr/>
        </p:nvPicPr>
        <p:blipFill>
          <a:blip r:embed="rId3">
            <a:alphaModFix/>
          </a:blip>
          <a:stretch>
            <a:fillRect/>
          </a:stretch>
        </p:blipFill>
        <p:spPr>
          <a:xfrm>
            <a:off x="2848149" y="273275"/>
            <a:ext cx="3447700" cy="45969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25"/>
          <p:cNvSpPr txBox="1"/>
          <p:nvPr>
            <p:ph type="ctrTitle"/>
          </p:nvPr>
        </p:nvSpPr>
        <p:spPr>
          <a:xfrm>
            <a:off x="603425" y="1794125"/>
            <a:ext cx="5497200" cy="872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Empathy Map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26"/>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616" name="Google Shape;616;p26"/>
          <p:cNvSpPr txBox="1"/>
          <p:nvPr/>
        </p:nvSpPr>
        <p:spPr>
          <a:xfrm>
            <a:off x="733750" y="139425"/>
            <a:ext cx="14013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Barlow"/>
                <a:ea typeface="Barlow"/>
                <a:cs typeface="Barlow"/>
                <a:sym typeface="Barlow"/>
              </a:rPr>
              <a:t>SAY</a:t>
            </a:r>
            <a:endParaRPr b="1" sz="2600">
              <a:latin typeface="Barlow"/>
              <a:ea typeface="Barlow"/>
              <a:cs typeface="Barlow"/>
              <a:sym typeface="Barlow"/>
            </a:endParaRPr>
          </a:p>
        </p:txBody>
      </p:sp>
      <p:grpSp>
        <p:nvGrpSpPr>
          <p:cNvPr id="617" name="Google Shape;617;p26"/>
          <p:cNvGrpSpPr/>
          <p:nvPr/>
        </p:nvGrpSpPr>
        <p:grpSpPr>
          <a:xfrm>
            <a:off x="1692200" y="579850"/>
            <a:ext cx="1338600" cy="1338600"/>
            <a:chOff x="1049250" y="873125"/>
            <a:chExt cx="1338600" cy="1338600"/>
          </a:xfrm>
        </p:grpSpPr>
        <p:sp>
          <p:nvSpPr>
            <p:cNvPr id="618" name="Google Shape;618;p26"/>
            <p:cNvSpPr/>
            <p:nvPr/>
          </p:nvSpPr>
          <p:spPr>
            <a:xfrm>
              <a:off x="1049250" y="8731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6"/>
            <p:cNvSpPr txBox="1"/>
            <p:nvPr/>
          </p:nvSpPr>
          <p:spPr>
            <a:xfrm>
              <a:off x="1049250" y="8731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a:ea typeface="Barlow"/>
                  <a:cs typeface="Barlow"/>
                  <a:sym typeface="Barlow"/>
                </a:rPr>
                <a:t>“A fun thing to do except when I’m busy”</a:t>
              </a:r>
              <a:endParaRPr>
                <a:solidFill>
                  <a:srgbClr val="FFFFFF"/>
                </a:solidFill>
                <a:latin typeface="Barlow"/>
                <a:ea typeface="Barlow"/>
                <a:cs typeface="Barlow"/>
                <a:sym typeface="Barlow"/>
              </a:endParaRPr>
            </a:p>
          </p:txBody>
        </p:sp>
      </p:grpSp>
      <p:grpSp>
        <p:nvGrpSpPr>
          <p:cNvPr id="620" name="Google Shape;620;p26"/>
          <p:cNvGrpSpPr/>
          <p:nvPr/>
        </p:nvGrpSpPr>
        <p:grpSpPr>
          <a:xfrm>
            <a:off x="1692200" y="2077400"/>
            <a:ext cx="1338600" cy="1338600"/>
            <a:chOff x="1049250" y="2259475"/>
            <a:chExt cx="1338600" cy="1338600"/>
          </a:xfrm>
        </p:grpSpPr>
        <p:sp>
          <p:nvSpPr>
            <p:cNvPr id="621" name="Google Shape;621;p26"/>
            <p:cNvSpPr/>
            <p:nvPr/>
          </p:nvSpPr>
          <p:spPr>
            <a:xfrm>
              <a:off x="1049250" y="225947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6"/>
            <p:cNvSpPr txBox="1"/>
            <p:nvPr/>
          </p:nvSpPr>
          <p:spPr>
            <a:xfrm>
              <a:off x="1049250" y="225947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a:ea typeface="Barlow"/>
                  <a:cs typeface="Barlow"/>
                  <a:sym typeface="Barlow"/>
                </a:rPr>
                <a:t>“it wasn’t cooking for sustenance it was cooking to enjoy the activity together, so it was kind of a reframing of that.”</a:t>
              </a:r>
              <a:endParaRPr sz="1100">
                <a:solidFill>
                  <a:srgbClr val="FFFFFF"/>
                </a:solidFill>
                <a:latin typeface="Barlow"/>
                <a:ea typeface="Barlow"/>
                <a:cs typeface="Barlow"/>
                <a:sym typeface="Barlow"/>
              </a:endParaRPr>
            </a:p>
          </p:txBody>
        </p:sp>
      </p:grpSp>
      <p:grpSp>
        <p:nvGrpSpPr>
          <p:cNvPr id="623" name="Google Shape;623;p26"/>
          <p:cNvGrpSpPr/>
          <p:nvPr/>
        </p:nvGrpSpPr>
        <p:grpSpPr>
          <a:xfrm>
            <a:off x="3253475" y="579850"/>
            <a:ext cx="1338600" cy="1338600"/>
            <a:chOff x="2610525" y="873125"/>
            <a:chExt cx="1338600" cy="1338600"/>
          </a:xfrm>
        </p:grpSpPr>
        <p:sp>
          <p:nvSpPr>
            <p:cNvPr id="624" name="Google Shape;624;p26"/>
            <p:cNvSpPr/>
            <p:nvPr/>
          </p:nvSpPr>
          <p:spPr>
            <a:xfrm>
              <a:off x="2610525" y="8731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6"/>
            <p:cNvSpPr txBox="1"/>
            <p:nvPr/>
          </p:nvSpPr>
          <p:spPr>
            <a:xfrm>
              <a:off x="2610525" y="8731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Barlow"/>
                  <a:ea typeface="Barlow"/>
                  <a:cs typeface="Barlow"/>
                  <a:sym typeface="Barlow"/>
                </a:rPr>
                <a:t>“ A lot of times I feel guilty” [about takeout]</a:t>
              </a:r>
              <a:endParaRPr b="1">
                <a:solidFill>
                  <a:srgbClr val="FFFFFF"/>
                </a:solidFill>
                <a:latin typeface="Barlow"/>
                <a:ea typeface="Barlow"/>
                <a:cs typeface="Barlow"/>
                <a:sym typeface="Barlow"/>
              </a:endParaRPr>
            </a:p>
          </p:txBody>
        </p:sp>
      </p:grpSp>
      <p:sp>
        <p:nvSpPr>
          <p:cNvPr id="626" name="Google Shape;626;p26"/>
          <p:cNvSpPr/>
          <p:nvPr/>
        </p:nvSpPr>
        <p:spPr>
          <a:xfrm>
            <a:off x="4814750" y="579838"/>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6"/>
          <p:cNvSpPr txBox="1"/>
          <p:nvPr/>
        </p:nvSpPr>
        <p:spPr>
          <a:xfrm>
            <a:off x="4814750" y="579838"/>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a:ea typeface="Barlow"/>
                <a:cs typeface="Barlow"/>
                <a:sym typeface="Barlow"/>
              </a:rPr>
              <a:t>I have things [foods] that I rotate through, just things that keep well since I can’t make it to the store often. </a:t>
            </a:r>
            <a:endParaRPr sz="1100">
              <a:solidFill>
                <a:srgbClr val="FFFFFF"/>
              </a:solidFill>
              <a:latin typeface="Barlow"/>
              <a:ea typeface="Barlow"/>
              <a:cs typeface="Barlow"/>
              <a:sym typeface="Barlow"/>
            </a:endParaRPr>
          </a:p>
        </p:txBody>
      </p:sp>
      <p:sp>
        <p:nvSpPr>
          <p:cNvPr id="628" name="Google Shape;628;p26"/>
          <p:cNvSpPr/>
          <p:nvPr/>
        </p:nvSpPr>
        <p:spPr>
          <a:xfrm>
            <a:off x="4805600" y="207740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6"/>
          <p:cNvSpPr txBox="1"/>
          <p:nvPr/>
        </p:nvSpPr>
        <p:spPr>
          <a:xfrm>
            <a:off x="4805600" y="207740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Barlow"/>
                <a:ea typeface="Barlow"/>
                <a:cs typeface="Barlow"/>
                <a:sym typeface="Barlow"/>
              </a:rPr>
              <a:t>If I'm, if I'm like really looking forward to eating it that I'm like, I'm like, pretty hyped throughout like “yeah that's gonna taste really good.”</a:t>
            </a:r>
            <a:endParaRPr sz="1000">
              <a:solidFill>
                <a:srgbClr val="FFFFFF"/>
              </a:solidFill>
              <a:latin typeface="Barlow"/>
              <a:ea typeface="Barlow"/>
              <a:cs typeface="Barlow"/>
              <a:sym typeface="Barlow"/>
            </a:endParaRPr>
          </a:p>
        </p:txBody>
      </p:sp>
      <p:sp>
        <p:nvSpPr>
          <p:cNvPr id="630" name="Google Shape;630;p26"/>
          <p:cNvSpPr/>
          <p:nvPr/>
        </p:nvSpPr>
        <p:spPr>
          <a:xfrm>
            <a:off x="6385175" y="207740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txBox="1"/>
          <p:nvPr/>
        </p:nvSpPr>
        <p:spPr>
          <a:xfrm>
            <a:off x="6385175" y="207740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“Honestly, I'm a novice I barely know how to cook.”</a:t>
            </a:r>
            <a:endParaRPr sz="1200">
              <a:solidFill>
                <a:srgbClr val="FFFFFF"/>
              </a:solidFill>
              <a:latin typeface="Barlow"/>
              <a:ea typeface="Barlow"/>
              <a:cs typeface="Barlow"/>
              <a:sym typeface="Barlow"/>
            </a:endParaRPr>
          </a:p>
          <a:p>
            <a:pPr indent="0" lvl="0" marL="0" rtl="0" algn="l">
              <a:spcBef>
                <a:spcPts val="0"/>
              </a:spcBef>
              <a:spcAft>
                <a:spcPts val="0"/>
              </a:spcAft>
              <a:buNone/>
            </a:pPr>
            <a:r>
              <a:t/>
            </a:r>
            <a:endParaRPr sz="1200">
              <a:solidFill>
                <a:srgbClr val="FFFFFF"/>
              </a:solidFill>
              <a:latin typeface="Barlow"/>
              <a:ea typeface="Barlow"/>
              <a:cs typeface="Barlow"/>
              <a:sym typeface="Barlow"/>
            </a:endParaRPr>
          </a:p>
        </p:txBody>
      </p:sp>
      <p:sp>
        <p:nvSpPr>
          <p:cNvPr id="632" name="Google Shape;632;p26"/>
          <p:cNvSpPr/>
          <p:nvPr/>
        </p:nvSpPr>
        <p:spPr>
          <a:xfrm>
            <a:off x="6394325" y="579838"/>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6"/>
          <p:cNvSpPr txBox="1"/>
          <p:nvPr/>
        </p:nvSpPr>
        <p:spPr>
          <a:xfrm>
            <a:off x="6394325" y="579838"/>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Barlow"/>
                <a:ea typeface="Barlow"/>
                <a:cs typeface="Barlow"/>
                <a:sym typeface="Barlow"/>
              </a:rPr>
              <a:t>“Waste of time during school when I have more important things I should be doing. </a:t>
            </a:r>
            <a:endParaRPr b="1" sz="1200">
              <a:solidFill>
                <a:srgbClr val="FFFFFF"/>
              </a:solidFill>
              <a:latin typeface="Barlow"/>
              <a:ea typeface="Barlow"/>
              <a:cs typeface="Barlow"/>
              <a:sym typeface="Barlow"/>
            </a:endParaRPr>
          </a:p>
        </p:txBody>
      </p:sp>
      <p:sp>
        <p:nvSpPr>
          <p:cNvPr id="634" name="Google Shape;634;p26"/>
          <p:cNvSpPr/>
          <p:nvPr/>
        </p:nvSpPr>
        <p:spPr>
          <a:xfrm>
            <a:off x="3244325" y="207740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6"/>
          <p:cNvSpPr txBox="1"/>
          <p:nvPr/>
        </p:nvSpPr>
        <p:spPr>
          <a:xfrm>
            <a:off x="3244325" y="207740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“I guess I'm ambivalent... [it] mainly just kind of depends on the situation. </a:t>
            </a:r>
            <a:endParaRPr sz="1200">
              <a:solidFill>
                <a:srgbClr val="FFFFFF"/>
              </a:solidFill>
              <a:latin typeface="Barlow"/>
              <a:ea typeface="Barlow"/>
              <a:cs typeface="Barlow"/>
              <a:sym typeface="Barlow"/>
            </a:endParaRPr>
          </a:p>
        </p:txBody>
      </p:sp>
      <p:grpSp>
        <p:nvGrpSpPr>
          <p:cNvPr id="636" name="Google Shape;636;p26"/>
          <p:cNvGrpSpPr/>
          <p:nvPr/>
        </p:nvGrpSpPr>
        <p:grpSpPr>
          <a:xfrm>
            <a:off x="1701350" y="3574950"/>
            <a:ext cx="1338600" cy="1338600"/>
            <a:chOff x="1049250" y="2259475"/>
            <a:chExt cx="1338600" cy="1338600"/>
          </a:xfrm>
        </p:grpSpPr>
        <p:sp>
          <p:nvSpPr>
            <p:cNvPr id="637" name="Google Shape;637;p26"/>
            <p:cNvSpPr/>
            <p:nvPr/>
          </p:nvSpPr>
          <p:spPr>
            <a:xfrm>
              <a:off x="1049250" y="225947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6"/>
            <p:cNvSpPr txBox="1"/>
            <p:nvPr/>
          </p:nvSpPr>
          <p:spPr>
            <a:xfrm>
              <a:off x="1049250" y="225947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“Uh, [I started to cook] probably like after coronavirus started. </a:t>
              </a:r>
              <a:endParaRPr sz="1200">
                <a:solidFill>
                  <a:srgbClr val="FFFFFF"/>
                </a:solidFill>
                <a:latin typeface="Barlow"/>
                <a:ea typeface="Barlow"/>
                <a:cs typeface="Barlow"/>
                <a:sym typeface="Barlow"/>
              </a:endParaRPr>
            </a:p>
          </p:txBody>
        </p:sp>
      </p:grpSp>
      <p:sp>
        <p:nvSpPr>
          <p:cNvPr id="639" name="Google Shape;639;p26"/>
          <p:cNvSpPr/>
          <p:nvPr/>
        </p:nvSpPr>
        <p:spPr>
          <a:xfrm>
            <a:off x="4814750" y="357495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6"/>
          <p:cNvSpPr txBox="1"/>
          <p:nvPr/>
        </p:nvSpPr>
        <p:spPr>
          <a:xfrm>
            <a:off x="4814750" y="357495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a:ea typeface="Barlow"/>
                <a:cs typeface="Barlow"/>
                <a:sym typeface="Barlow"/>
              </a:rPr>
              <a:t>“I’m really a control freak when it comes to, like, making sure that I have everything [ingredients].”</a:t>
            </a:r>
            <a:endParaRPr sz="1100">
              <a:solidFill>
                <a:srgbClr val="FFFFFF"/>
              </a:solidFill>
              <a:latin typeface="Barlow"/>
              <a:ea typeface="Barlow"/>
              <a:cs typeface="Barlow"/>
              <a:sym typeface="Barlow"/>
            </a:endParaRPr>
          </a:p>
        </p:txBody>
      </p:sp>
      <p:sp>
        <p:nvSpPr>
          <p:cNvPr id="641" name="Google Shape;641;p26"/>
          <p:cNvSpPr/>
          <p:nvPr/>
        </p:nvSpPr>
        <p:spPr>
          <a:xfrm>
            <a:off x="6394325" y="357495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6"/>
          <p:cNvSpPr txBox="1"/>
          <p:nvPr/>
        </p:nvSpPr>
        <p:spPr>
          <a:xfrm>
            <a:off x="6394325" y="357495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a:ea typeface="Barlow"/>
                <a:cs typeface="Barlow"/>
                <a:sym typeface="Barlow"/>
              </a:rPr>
              <a:t>“When stuff  [the dish] is like just not perfect, just not good. I'm really disappointed in that usually most the time”</a:t>
            </a:r>
            <a:endParaRPr sz="1100">
              <a:solidFill>
                <a:srgbClr val="FFFFFF"/>
              </a:solidFill>
              <a:latin typeface="Barlow"/>
              <a:ea typeface="Barlow"/>
              <a:cs typeface="Barlow"/>
              <a:sym typeface="Barlow"/>
            </a:endParaRPr>
          </a:p>
        </p:txBody>
      </p:sp>
      <p:sp>
        <p:nvSpPr>
          <p:cNvPr id="643" name="Google Shape;643;p26"/>
          <p:cNvSpPr/>
          <p:nvPr/>
        </p:nvSpPr>
        <p:spPr>
          <a:xfrm>
            <a:off x="3253475" y="357495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6"/>
          <p:cNvSpPr txBox="1"/>
          <p:nvPr/>
        </p:nvSpPr>
        <p:spPr>
          <a:xfrm>
            <a:off x="3253475" y="357495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FFFF"/>
                </a:solidFill>
                <a:latin typeface="Barlow"/>
                <a:ea typeface="Barlow"/>
                <a:cs typeface="Barlow"/>
                <a:sym typeface="Barlow"/>
              </a:rPr>
              <a:t>“I think practice makes perfect. Like, I'm still messing up a lot. So I think hopefully with practice. I'll get better at that.”</a:t>
            </a:r>
            <a:endParaRPr sz="1100">
              <a:solidFill>
                <a:srgbClr val="FFFFFF"/>
              </a:solidFill>
              <a:latin typeface="Barlow"/>
              <a:ea typeface="Barlow"/>
              <a:cs typeface="Barlow"/>
              <a:sym typeface="Barl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27"/>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650" name="Google Shape;650;p27"/>
          <p:cNvSpPr txBox="1"/>
          <p:nvPr/>
        </p:nvSpPr>
        <p:spPr>
          <a:xfrm>
            <a:off x="733750" y="139425"/>
            <a:ext cx="14013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Barlow"/>
                <a:ea typeface="Barlow"/>
                <a:cs typeface="Barlow"/>
                <a:sym typeface="Barlow"/>
              </a:rPr>
              <a:t>DO</a:t>
            </a:r>
            <a:endParaRPr b="1" sz="2600">
              <a:latin typeface="Barlow"/>
              <a:ea typeface="Barlow"/>
              <a:cs typeface="Barlow"/>
              <a:sym typeface="Barlow"/>
            </a:endParaRPr>
          </a:p>
        </p:txBody>
      </p:sp>
      <p:sp>
        <p:nvSpPr>
          <p:cNvPr id="651" name="Google Shape;651;p27"/>
          <p:cNvSpPr/>
          <p:nvPr/>
        </p:nvSpPr>
        <p:spPr>
          <a:xfrm>
            <a:off x="1697938" y="552463"/>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7"/>
          <p:cNvSpPr txBox="1"/>
          <p:nvPr/>
        </p:nvSpPr>
        <p:spPr>
          <a:xfrm>
            <a:off x="1697938" y="552463"/>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Cooks most of her own meals for her and her roomate</a:t>
            </a:r>
            <a:endParaRPr sz="1200">
              <a:solidFill>
                <a:srgbClr val="FFFFFF"/>
              </a:solidFill>
              <a:latin typeface="Barlow"/>
              <a:ea typeface="Barlow"/>
              <a:cs typeface="Barlow"/>
              <a:sym typeface="Barlow"/>
            </a:endParaRPr>
          </a:p>
        </p:txBody>
      </p:sp>
      <p:sp>
        <p:nvSpPr>
          <p:cNvPr id="653" name="Google Shape;653;p27"/>
          <p:cNvSpPr/>
          <p:nvPr/>
        </p:nvSpPr>
        <p:spPr>
          <a:xfrm>
            <a:off x="1700225" y="20113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7"/>
          <p:cNvSpPr txBox="1"/>
          <p:nvPr/>
        </p:nvSpPr>
        <p:spPr>
          <a:xfrm>
            <a:off x="1700225" y="20113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Looks up a recipe on Google and checks the pictures and reviews to choose one</a:t>
            </a:r>
            <a:endParaRPr sz="1200">
              <a:solidFill>
                <a:srgbClr val="FFFFFF"/>
              </a:solidFill>
              <a:latin typeface="Barlow"/>
              <a:ea typeface="Barlow"/>
              <a:cs typeface="Barlow"/>
              <a:sym typeface="Barlow"/>
            </a:endParaRPr>
          </a:p>
        </p:txBody>
      </p:sp>
      <p:sp>
        <p:nvSpPr>
          <p:cNvPr id="655" name="Google Shape;655;p27"/>
          <p:cNvSpPr/>
          <p:nvPr/>
        </p:nvSpPr>
        <p:spPr>
          <a:xfrm>
            <a:off x="3277513" y="552463"/>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txBox="1"/>
          <p:nvPr/>
        </p:nvSpPr>
        <p:spPr>
          <a:xfrm>
            <a:off x="3277513" y="552463"/>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Looks in fridge to develop an idea of what to cook</a:t>
            </a:r>
            <a:endParaRPr sz="1200">
              <a:solidFill>
                <a:srgbClr val="FFFFFF"/>
              </a:solidFill>
              <a:latin typeface="Barlow"/>
              <a:ea typeface="Barlow"/>
              <a:cs typeface="Barlow"/>
              <a:sym typeface="Barlow"/>
            </a:endParaRPr>
          </a:p>
        </p:txBody>
      </p:sp>
      <p:sp>
        <p:nvSpPr>
          <p:cNvPr id="657" name="Google Shape;657;p27"/>
          <p:cNvSpPr/>
          <p:nvPr/>
        </p:nvSpPr>
        <p:spPr>
          <a:xfrm>
            <a:off x="3279800" y="20113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7"/>
          <p:cNvSpPr txBox="1"/>
          <p:nvPr/>
        </p:nvSpPr>
        <p:spPr>
          <a:xfrm>
            <a:off x="3279800" y="20113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Scrolls through instagram looking  to replicate recipes she sees and likes</a:t>
            </a:r>
            <a:endParaRPr sz="1200">
              <a:solidFill>
                <a:srgbClr val="FFFFFF"/>
              </a:solidFill>
              <a:latin typeface="Barlow"/>
              <a:ea typeface="Barlow"/>
              <a:cs typeface="Barlow"/>
              <a:sym typeface="Barlow"/>
            </a:endParaRPr>
          </a:p>
        </p:txBody>
      </p:sp>
      <p:sp>
        <p:nvSpPr>
          <p:cNvPr id="659" name="Google Shape;659;p27"/>
          <p:cNvSpPr/>
          <p:nvPr/>
        </p:nvSpPr>
        <p:spPr>
          <a:xfrm>
            <a:off x="4859375" y="20113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7"/>
          <p:cNvSpPr txBox="1"/>
          <p:nvPr/>
        </p:nvSpPr>
        <p:spPr>
          <a:xfrm>
            <a:off x="4859375" y="20113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Doesn’t make some meals right away - saves recipe then goes to the store when there is time</a:t>
            </a:r>
            <a:endParaRPr sz="1200">
              <a:solidFill>
                <a:srgbClr val="FFFFFF"/>
              </a:solidFill>
              <a:latin typeface="Barlow"/>
              <a:ea typeface="Barlow"/>
              <a:cs typeface="Barlow"/>
              <a:sym typeface="Barlow"/>
            </a:endParaRPr>
          </a:p>
        </p:txBody>
      </p:sp>
      <p:sp>
        <p:nvSpPr>
          <p:cNvPr id="661" name="Google Shape;661;p27"/>
          <p:cNvSpPr/>
          <p:nvPr/>
        </p:nvSpPr>
        <p:spPr>
          <a:xfrm>
            <a:off x="4857088" y="552463"/>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txBox="1"/>
          <p:nvPr/>
        </p:nvSpPr>
        <p:spPr>
          <a:xfrm>
            <a:off x="4857088" y="552463"/>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Preps for meal before cooking to have everything ready to go</a:t>
            </a:r>
            <a:endParaRPr sz="1200">
              <a:solidFill>
                <a:srgbClr val="FFFFFF"/>
              </a:solidFill>
              <a:latin typeface="Barlow"/>
              <a:ea typeface="Barlow"/>
              <a:cs typeface="Barlow"/>
              <a:sym typeface="Barlow"/>
            </a:endParaRPr>
          </a:p>
        </p:txBody>
      </p:sp>
      <p:sp>
        <p:nvSpPr>
          <p:cNvPr id="663" name="Google Shape;663;p27"/>
          <p:cNvSpPr/>
          <p:nvPr/>
        </p:nvSpPr>
        <p:spPr>
          <a:xfrm>
            <a:off x="6438950" y="20113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txBox="1"/>
          <p:nvPr/>
        </p:nvSpPr>
        <p:spPr>
          <a:xfrm>
            <a:off x="6438950" y="20113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Cooks late at night to avoid crowded kitchen</a:t>
            </a:r>
            <a:endParaRPr sz="1200">
              <a:solidFill>
                <a:srgbClr val="FFFFFF"/>
              </a:solidFill>
              <a:latin typeface="Barlow"/>
              <a:ea typeface="Barlow"/>
              <a:cs typeface="Barlow"/>
              <a:sym typeface="Barlow"/>
            </a:endParaRPr>
          </a:p>
        </p:txBody>
      </p:sp>
      <p:sp>
        <p:nvSpPr>
          <p:cNvPr id="665" name="Google Shape;665;p27"/>
          <p:cNvSpPr/>
          <p:nvPr/>
        </p:nvSpPr>
        <p:spPr>
          <a:xfrm>
            <a:off x="6445813" y="552463"/>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7"/>
          <p:cNvSpPr txBox="1"/>
          <p:nvPr/>
        </p:nvSpPr>
        <p:spPr>
          <a:xfrm>
            <a:off x="6445813" y="552463"/>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Gravitates towards simple, mostly prepared or prepackaged meals</a:t>
            </a:r>
            <a:endParaRPr sz="1200">
              <a:solidFill>
                <a:srgbClr val="FFFFFF"/>
              </a:solidFill>
              <a:latin typeface="Barlow"/>
              <a:ea typeface="Barlow"/>
              <a:cs typeface="Barlow"/>
              <a:sym typeface="Barlow"/>
            </a:endParaRPr>
          </a:p>
        </p:txBody>
      </p:sp>
      <p:sp>
        <p:nvSpPr>
          <p:cNvPr id="667" name="Google Shape;667;p27"/>
          <p:cNvSpPr/>
          <p:nvPr/>
        </p:nvSpPr>
        <p:spPr>
          <a:xfrm>
            <a:off x="1704788" y="34947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txBox="1"/>
          <p:nvPr/>
        </p:nvSpPr>
        <p:spPr>
          <a:xfrm>
            <a:off x="1704788" y="34947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Barlow"/>
                <a:ea typeface="Barlow"/>
                <a:cs typeface="Barlow"/>
                <a:sym typeface="Barlow"/>
              </a:rPr>
              <a:t>Smiles when talking about cooking with his family</a:t>
            </a:r>
            <a:endParaRPr b="1">
              <a:solidFill>
                <a:srgbClr val="FFFFFF"/>
              </a:solidFill>
              <a:latin typeface="Barlow"/>
              <a:ea typeface="Barlow"/>
              <a:cs typeface="Barlow"/>
              <a:sym typeface="Barlow"/>
            </a:endParaRPr>
          </a:p>
        </p:txBody>
      </p:sp>
      <p:sp>
        <p:nvSpPr>
          <p:cNvPr id="669" name="Google Shape;669;p27"/>
          <p:cNvSpPr/>
          <p:nvPr/>
        </p:nvSpPr>
        <p:spPr>
          <a:xfrm>
            <a:off x="3284363" y="34947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7"/>
          <p:cNvSpPr txBox="1"/>
          <p:nvPr/>
        </p:nvSpPr>
        <p:spPr>
          <a:xfrm>
            <a:off x="3284363" y="34947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Finds recipes from Google, no specific websites/books</a:t>
            </a:r>
            <a:endParaRPr sz="1200">
              <a:solidFill>
                <a:srgbClr val="FFFFFF"/>
              </a:solidFill>
              <a:latin typeface="Barlow"/>
              <a:ea typeface="Barlow"/>
              <a:cs typeface="Barlow"/>
              <a:sym typeface="Barlow"/>
            </a:endParaRPr>
          </a:p>
        </p:txBody>
      </p:sp>
      <p:sp>
        <p:nvSpPr>
          <p:cNvPr id="671" name="Google Shape;671;p27"/>
          <p:cNvSpPr/>
          <p:nvPr/>
        </p:nvSpPr>
        <p:spPr>
          <a:xfrm>
            <a:off x="4863938" y="34947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txBox="1"/>
          <p:nvPr/>
        </p:nvSpPr>
        <p:spPr>
          <a:xfrm>
            <a:off x="4863938" y="34947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Had to think longer to recall a negative cooking experience</a:t>
            </a:r>
            <a:endParaRPr sz="1200">
              <a:solidFill>
                <a:srgbClr val="FFFFFF"/>
              </a:solidFill>
              <a:latin typeface="Barlow"/>
              <a:ea typeface="Barlow"/>
              <a:cs typeface="Barlow"/>
              <a:sym typeface="Barlow"/>
            </a:endParaRPr>
          </a:p>
        </p:txBody>
      </p:sp>
      <p:sp>
        <p:nvSpPr>
          <p:cNvPr id="673" name="Google Shape;673;p27"/>
          <p:cNvSpPr/>
          <p:nvPr/>
        </p:nvSpPr>
        <p:spPr>
          <a:xfrm>
            <a:off x="6443513" y="34947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7"/>
          <p:cNvSpPr txBox="1"/>
          <p:nvPr/>
        </p:nvSpPr>
        <p:spPr>
          <a:xfrm>
            <a:off x="6443513" y="34947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Barlow"/>
                <a:ea typeface="Barlow"/>
                <a:cs typeface="Barlow"/>
                <a:sym typeface="Barlow"/>
              </a:rPr>
              <a:t>Makes food with intention of having leftovers</a:t>
            </a:r>
            <a:endParaRPr b="1">
              <a:solidFill>
                <a:srgbClr val="FFFFFF"/>
              </a:solidFill>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28"/>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680" name="Google Shape;680;p28"/>
          <p:cNvSpPr txBox="1"/>
          <p:nvPr/>
        </p:nvSpPr>
        <p:spPr>
          <a:xfrm>
            <a:off x="733750" y="139425"/>
            <a:ext cx="14013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Barlow"/>
                <a:ea typeface="Barlow"/>
                <a:cs typeface="Barlow"/>
                <a:sym typeface="Barlow"/>
              </a:rPr>
              <a:t>THINK</a:t>
            </a:r>
            <a:endParaRPr b="1" sz="2600">
              <a:latin typeface="Barlow"/>
              <a:ea typeface="Barlow"/>
              <a:cs typeface="Barlow"/>
              <a:sym typeface="Barlow"/>
            </a:endParaRPr>
          </a:p>
        </p:txBody>
      </p:sp>
      <p:sp>
        <p:nvSpPr>
          <p:cNvPr id="681" name="Google Shape;681;p28"/>
          <p:cNvSpPr/>
          <p:nvPr/>
        </p:nvSpPr>
        <p:spPr>
          <a:xfrm>
            <a:off x="1791300" y="61390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8"/>
          <p:cNvSpPr txBox="1"/>
          <p:nvPr/>
        </p:nvSpPr>
        <p:spPr>
          <a:xfrm>
            <a:off x="1791300" y="61390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Wishes there was an easier way to clean up after cooking, especially for a large crowd</a:t>
            </a:r>
            <a:endParaRPr sz="1200">
              <a:solidFill>
                <a:srgbClr val="FFFFFF"/>
              </a:solidFill>
              <a:latin typeface="Barlow"/>
              <a:ea typeface="Barlow"/>
              <a:cs typeface="Barlow"/>
              <a:sym typeface="Barlow"/>
            </a:endParaRPr>
          </a:p>
        </p:txBody>
      </p:sp>
      <p:sp>
        <p:nvSpPr>
          <p:cNvPr id="683" name="Google Shape;683;p28"/>
          <p:cNvSpPr/>
          <p:nvPr/>
        </p:nvSpPr>
        <p:spPr>
          <a:xfrm>
            <a:off x="1791300" y="208405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8"/>
          <p:cNvSpPr txBox="1"/>
          <p:nvPr/>
        </p:nvSpPr>
        <p:spPr>
          <a:xfrm>
            <a:off x="1791300" y="208405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Google/</a:t>
            </a:r>
            <a:endParaRPr sz="1200">
              <a:solidFill>
                <a:srgbClr val="FFFFFF"/>
              </a:solidFill>
              <a:latin typeface="Barlow"/>
              <a:ea typeface="Barlow"/>
              <a:cs typeface="Barlow"/>
              <a:sym typeface="Barlow"/>
            </a:endParaRPr>
          </a:p>
          <a:p>
            <a:pPr indent="0" lvl="0" marL="0" rtl="0" algn="l">
              <a:spcBef>
                <a:spcPts val="0"/>
              </a:spcBef>
              <a:spcAft>
                <a:spcPts val="0"/>
              </a:spcAft>
              <a:buNone/>
            </a:pPr>
            <a:r>
              <a:rPr lang="en" sz="1200">
                <a:solidFill>
                  <a:srgbClr val="FFFFFF"/>
                </a:solidFill>
                <a:latin typeface="Barlow"/>
                <a:ea typeface="Barlow"/>
                <a:cs typeface="Barlow"/>
                <a:sym typeface="Barlow"/>
              </a:rPr>
              <a:t>Instagram have the widest variety of recipes and are the most engaging</a:t>
            </a:r>
            <a:endParaRPr sz="1200">
              <a:solidFill>
                <a:srgbClr val="FFFFFF"/>
              </a:solidFill>
              <a:latin typeface="Barlow"/>
              <a:ea typeface="Barlow"/>
              <a:cs typeface="Barlow"/>
              <a:sym typeface="Barlow"/>
            </a:endParaRPr>
          </a:p>
        </p:txBody>
      </p:sp>
      <p:sp>
        <p:nvSpPr>
          <p:cNvPr id="685" name="Google Shape;685;p28"/>
          <p:cNvSpPr/>
          <p:nvPr/>
        </p:nvSpPr>
        <p:spPr>
          <a:xfrm>
            <a:off x="3408975" y="61390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8"/>
          <p:cNvSpPr txBox="1"/>
          <p:nvPr/>
        </p:nvSpPr>
        <p:spPr>
          <a:xfrm>
            <a:off x="3408975" y="61390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Most food ordered out is unhealthy </a:t>
            </a:r>
            <a:endParaRPr sz="1200">
              <a:solidFill>
                <a:srgbClr val="FFFFFF"/>
              </a:solidFill>
              <a:latin typeface="Barlow"/>
              <a:ea typeface="Barlow"/>
              <a:cs typeface="Barlow"/>
              <a:sym typeface="Barlow"/>
            </a:endParaRPr>
          </a:p>
        </p:txBody>
      </p:sp>
      <p:sp>
        <p:nvSpPr>
          <p:cNvPr id="687" name="Google Shape;687;p28"/>
          <p:cNvSpPr/>
          <p:nvPr/>
        </p:nvSpPr>
        <p:spPr>
          <a:xfrm>
            <a:off x="5026650" y="613888"/>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8"/>
          <p:cNvSpPr txBox="1"/>
          <p:nvPr/>
        </p:nvSpPr>
        <p:spPr>
          <a:xfrm>
            <a:off x="5026650" y="613888"/>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Barlow"/>
                <a:ea typeface="Barlow"/>
                <a:cs typeface="Barlow"/>
                <a:sym typeface="Barlow"/>
              </a:rPr>
              <a:t>Ordering out is expensive. I can save money by cooking. </a:t>
            </a:r>
            <a:endParaRPr b="1">
              <a:solidFill>
                <a:srgbClr val="FFFFFF"/>
              </a:solidFill>
              <a:latin typeface="Barlow"/>
              <a:ea typeface="Barlow"/>
              <a:cs typeface="Barlow"/>
              <a:sym typeface="Barlow"/>
            </a:endParaRPr>
          </a:p>
        </p:txBody>
      </p:sp>
      <p:sp>
        <p:nvSpPr>
          <p:cNvPr id="689" name="Google Shape;689;p28"/>
          <p:cNvSpPr/>
          <p:nvPr/>
        </p:nvSpPr>
        <p:spPr>
          <a:xfrm>
            <a:off x="5026650" y="208405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8"/>
          <p:cNvSpPr txBox="1"/>
          <p:nvPr/>
        </p:nvSpPr>
        <p:spPr>
          <a:xfrm>
            <a:off x="5026650" y="208405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I wish a grocery store was more accessible for ingredients</a:t>
            </a:r>
            <a:endParaRPr sz="1200">
              <a:solidFill>
                <a:srgbClr val="FFFFFF"/>
              </a:solidFill>
              <a:latin typeface="Barlow"/>
              <a:ea typeface="Barlow"/>
              <a:cs typeface="Barlow"/>
              <a:sym typeface="Barlow"/>
            </a:endParaRPr>
          </a:p>
        </p:txBody>
      </p:sp>
      <p:sp>
        <p:nvSpPr>
          <p:cNvPr id="691" name="Google Shape;691;p28"/>
          <p:cNvSpPr/>
          <p:nvPr/>
        </p:nvSpPr>
        <p:spPr>
          <a:xfrm>
            <a:off x="6606225" y="208405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8"/>
          <p:cNvSpPr txBox="1"/>
          <p:nvPr/>
        </p:nvSpPr>
        <p:spPr>
          <a:xfrm>
            <a:off x="6606225" y="208405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Baking is more fun than cooking because it is more </a:t>
            </a:r>
            <a:r>
              <a:rPr lang="en" sz="1200">
                <a:solidFill>
                  <a:srgbClr val="FFFFFF"/>
                </a:solidFill>
                <a:latin typeface="Barlow"/>
                <a:ea typeface="Barlow"/>
                <a:cs typeface="Barlow"/>
                <a:sym typeface="Barlow"/>
              </a:rPr>
              <a:t>precise</a:t>
            </a:r>
            <a:endParaRPr sz="1200">
              <a:solidFill>
                <a:srgbClr val="FFFFFF"/>
              </a:solidFill>
              <a:latin typeface="Barlow"/>
              <a:ea typeface="Barlow"/>
              <a:cs typeface="Barlow"/>
              <a:sym typeface="Barlow"/>
            </a:endParaRPr>
          </a:p>
        </p:txBody>
      </p:sp>
      <p:sp>
        <p:nvSpPr>
          <p:cNvPr id="693" name="Google Shape;693;p28"/>
          <p:cNvSpPr/>
          <p:nvPr/>
        </p:nvSpPr>
        <p:spPr>
          <a:xfrm>
            <a:off x="6606225" y="613888"/>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8"/>
          <p:cNvSpPr txBox="1"/>
          <p:nvPr/>
        </p:nvSpPr>
        <p:spPr>
          <a:xfrm>
            <a:off x="6606225" y="613888"/>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I wish places had more vegan/vegetarian options</a:t>
            </a:r>
            <a:endParaRPr sz="1200">
              <a:solidFill>
                <a:srgbClr val="FFFFFF"/>
              </a:solidFill>
              <a:latin typeface="Barlow"/>
              <a:ea typeface="Barlow"/>
              <a:cs typeface="Barlow"/>
              <a:sym typeface="Barlow"/>
            </a:endParaRPr>
          </a:p>
        </p:txBody>
      </p:sp>
      <p:sp>
        <p:nvSpPr>
          <p:cNvPr id="695" name="Google Shape;695;p28"/>
          <p:cNvSpPr/>
          <p:nvPr/>
        </p:nvSpPr>
        <p:spPr>
          <a:xfrm>
            <a:off x="3408975" y="208405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8"/>
          <p:cNvSpPr txBox="1"/>
          <p:nvPr/>
        </p:nvSpPr>
        <p:spPr>
          <a:xfrm>
            <a:off x="3408975" y="208405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FFFFF"/>
                </a:solidFill>
                <a:latin typeface="Barlow"/>
                <a:ea typeface="Barlow"/>
                <a:cs typeface="Barlow"/>
                <a:sym typeface="Barlow"/>
              </a:rPr>
              <a:t>Cooking with others transforms it from a chore to a fun social event</a:t>
            </a:r>
            <a:endParaRPr b="1" sz="1300">
              <a:solidFill>
                <a:srgbClr val="FFFFFF"/>
              </a:solidFill>
              <a:latin typeface="Barlow"/>
              <a:ea typeface="Barlow"/>
              <a:cs typeface="Barlow"/>
              <a:sym typeface="Barlow"/>
            </a:endParaRPr>
          </a:p>
        </p:txBody>
      </p:sp>
      <p:sp>
        <p:nvSpPr>
          <p:cNvPr id="697" name="Google Shape;697;p28"/>
          <p:cNvSpPr/>
          <p:nvPr/>
        </p:nvSpPr>
        <p:spPr>
          <a:xfrm>
            <a:off x="1791300" y="359000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8"/>
          <p:cNvSpPr txBox="1"/>
          <p:nvPr/>
        </p:nvSpPr>
        <p:spPr>
          <a:xfrm>
            <a:off x="1791300" y="359000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Cooking is a way to access multiple cuisines in one’s household</a:t>
            </a:r>
            <a:endParaRPr sz="1200">
              <a:solidFill>
                <a:srgbClr val="FFFFFF"/>
              </a:solidFill>
              <a:latin typeface="Barlow"/>
              <a:ea typeface="Barlow"/>
              <a:cs typeface="Barlow"/>
              <a:sym typeface="Barlow"/>
            </a:endParaRPr>
          </a:p>
        </p:txBody>
      </p:sp>
      <p:sp>
        <p:nvSpPr>
          <p:cNvPr id="699" name="Google Shape;699;p28"/>
          <p:cNvSpPr/>
          <p:nvPr/>
        </p:nvSpPr>
        <p:spPr>
          <a:xfrm>
            <a:off x="5026650" y="359000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8"/>
          <p:cNvSpPr txBox="1"/>
          <p:nvPr/>
        </p:nvSpPr>
        <p:spPr>
          <a:xfrm>
            <a:off x="5026650" y="359000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Barlow"/>
                <a:ea typeface="Barlow"/>
                <a:cs typeface="Barlow"/>
                <a:sym typeface="Barlow"/>
              </a:rPr>
              <a:t>I need to research pictures/videos in order to choose what to make</a:t>
            </a:r>
            <a:endParaRPr b="1" sz="1200">
              <a:solidFill>
                <a:srgbClr val="FFFFFF"/>
              </a:solidFill>
              <a:latin typeface="Barlow"/>
              <a:ea typeface="Barlow"/>
              <a:cs typeface="Barlow"/>
              <a:sym typeface="Barlow"/>
            </a:endParaRPr>
          </a:p>
        </p:txBody>
      </p:sp>
      <p:sp>
        <p:nvSpPr>
          <p:cNvPr id="701" name="Google Shape;701;p28"/>
          <p:cNvSpPr/>
          <p:nvPr/>
        </p:nvSpPr>
        <p:spPr>
          <a:xfrm>
            <a:off x="6606225" y="359000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8"/>
          <p:cNvSpPr txBox="1"/>
          <p:nvPr/>
        </p:nvSpPr>
        <p:spPr>
          <a:xfrm>
            <a:off x="6606225" y="359000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I like to be challenged </a:t>
            </a:r>
            <a:endParaRPr sz="1200">
              <a:solidFill>
                <a:srgbClr val="FFFFFF"/>
              </a:solidFill>
              <a:latin typeface="Barlow"/>
              <a:ea typeface="Barlow"/>
              <a:cs typeface="Barlow"/>
              <a:sym typeface="Barlow"/>
            </a:endParaRPr>
          </a:p>
        </p:txBody>
      </p:sp>
      <p:sp>
        <p:nvSpPr>
          <p:cNvPr id="703" name="Google Shape;703;p28"/>
          <p:cNvSpPr/>
          <p:nvPr/>
        </p:nvSpPr>
        <p:spPr>
          <a:xfrm>
            <a:off x="3408975" y="359000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8"/>
          <p:cNvSpPr txBox="1"/>
          <p:nvPr/>
        </p:nvSpPr>
        <p:spPr>
          <a:xfrm>
            <a:off x="3408975" y="359000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Ordering takeout is not as satisfying as eating in a restaurant</a:t>
            </a:r>
            <a:endParaRPr sz="1200">
              <a:solidFill>
                <a:srgbClr val="FFFFFF"/>
              </a:solidFill>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9"/>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10" name="Google Shape;710;p29"/>
          <p:cNvSpPr txBox="1"/>
          <p:nvPr/>
        </p:nvSpPr>
        <p:spPr>
          <a:xfrm>
            <a:off x="733750" y="139425"/>
            <a:ext cx="14013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Barlow"/>
                <a:ea typeface="Barlow"/>
                <a:cs typeface="Barlow"/>
                <a:sym typeface="Barlow"/>
              </a:rPr>
              <a:t>FEEL</a:t>
            </a:r>
            <a:endParaRPr b="1" sz="2600">
              <a:latin typeface="Barlow"/>
              <a:ea typeface="Barlow"/>
              <a:cs typeface="Barlow"/>
              <a:sym typeface="Barlow"/>
            </a:endParaRPr>
          </a:p>
        </p:txBody>
      </p:sp>
      <p:sp>
        <p:nvSpPr>
          <p:cNvPr id="711" name="Google Shape;711;p29"/>
          <p:cNvSpPr/>
          <p:nvPr/>
        </p:nvSpPr>
        <p:spPr>
          <a:xfrm>
            <a:off x="1622100" y="61265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9"/>
          <p:cNvSpPr txBox="1"/>
          <p:nvPr/>
        </p:nvSpPr>
        <p:spPr>
          <a:xfrm>
            <a:off x="1622100" y="61265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Barlow"/>
                <a:ea typeface="Barlow"/>
                <a:cs typeface="Barlow"/>
                <a:sym typeface="Barlow"/>
              </a:rPr>
              <a:t>Joy when cooking with roommate  - random, fun conversations while cooking</a:t>
            </a:r>
            <a:endParaRPr b="1" sz="1200">
              <a:solidFill>
                <a:srgbClr val="FFFFFF"/>
              </a:solidFill>
              <a:latin typeface="Barlow"/>
              <a:ea typeface="Barlow"/>
              <a:cs typeface="Barlow"/>
              <a:sym typeface="Barlow"/>
            </a:endParaRPr>
          </a:p>
        </p:txBody>
      </p:sp>
      <p:sp>
        <p:nvSpPr>
          <p:cNvPr id="713" name="Google Shape;713;p29"/>
          <p:cNvSpPr/>
          <p:nvPr/>
        </p:nvSpPr>
        <p:spPr>
          <a:xfrm>
            <a:off x="1622100" y="20679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9"/>
          <p:cNvSpPr txBox="1"/>
          <p:nvPr/>
        </p:nvSpPr>
        <p:spPr>
          <a:xfrm>
            <a:off x="1622100" y="20679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Annoyed  with cooking that requires a lot of cleaning after or is messy </a:t>
            </a:r>
            <a:endParaRPr sz="1200">
              <a:solidFill>
                <a:srgbClr val="FFFFFF"/>
              </a:solidFill>
              <a:latin typeface="Barlow"/>
              <a:ea typeface="Barlow"/>
              <a:cs typeface="Barlow"/>
              <a:sym typeface="Barlow"/>
            </a:endParaRPr>
          </a:p>
        </p:txBody>
      </p:sp>
      <p:sp>
        <p:nvSpPr>
          <p:cNvPr id="715" name="Google Shape;715;p29"/>
          <p:cNvSpPr/>
          <p:nvPr/>
        </p:nvSpPr>
        <p:spPr>
          <a:xfrm>
            <a:off x="3251625" y="612650"/>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9"/>
          <p:cNvSpPr txBox="1"/>
          <p:nvPr/>
        </p:nvSpPr>
        <p:spPr>
          <a:xfrm>
            <a:off x="3251625" y="612650"/>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Feels proud when baking because you can personalize the end product</a:t>
            </a:r>
            <a:endParaRPr sz="1200">
              <a:solidFill>
                <a:srgbClr val="FFFFFF"/>
              </a:solidFill>
              <a:latin typeface="Barlow"/>
              <a:ea typeface="Barlow"/>
              <a:cs typeface="Barlow"/>
              <a:sym typeface="Barlow"/>
            </a:endParaRPr>
          </a:p>
        </p:txBody>
      </p:sp>
      <p:sp>
        <p:nvSpPr>
          <p:cNvPr id="717" name="Google Shape;717;p29"/>
          <p:cNvSpPr/>
          <p:nvPr/>
        </p:nvSpPr>
        <p:spPr>
          <a:xfrm>
            <a:off x="4881150" y="612638"/>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9"/>
          <p:cNvSpPr txBox="1"/>
          <p:nvPr/>
        </p:nvSpPr>
        <p:spPr>
          <a:xfrm>
            <a:off x="4881150" y="612638"/>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Barlow"/>
                <a:ea typeface="Barlow"/>
                <a:cs typeface="Barlow"/>
                <a:sym typeface="Barlow"/>
              </a:rPr>
              <a:t>Stressed when having to cook during busy school schedule</a:t>
            </a:r>
            <a:endParaRPr b="1">
              <a:solidFill>
                <a:srgbClr val="FFFFFF"/>
              </a:solidFill>
              <a:latin typeface="Barlow"/>
              <a:ea typeface="Barlow"/>
              <a:cs typeface="Barlow"/>
              <a:sym typeface="Barlow"/>
            </a:endParaRPr>
          </a:p>
        </p:txBody>
      </p:sp>
      <p:sp>
        <p:nvSpPr>
          <p:cNvPr id="719" name="Google Shape;719;p29"/>
          <p:cNvSpPr/>
          <p:nvPr/>
        </p:nvSpPr>
        <p:spPr>
          <a:xfrm>
            <a:off x="4881150" y="20679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9"/>
          <p:cNvSpPr txBox="1"/>
          <p:nvPr/>
        </p:nvSpPr>
        <p:spPr>
          <a:xfrm>
            <a:off x="4881150" y="20679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Prouder when taking more responsibility towards final dish</a:t>
            </a:r>
            <a:endParaRPr sz="1200">
              <a:solidFill>
                <a:srgbClr val="FFFFFF"/>
              </a:solidFill>
              <a:latin typeface="Barlow"/>
              <a:ea typeface="Barlow"/>
              <a:cs typeface="Barlow"/>
              <a:sym typeface="Barlow"/>
            </a:endParaRPr>
          </a:p>
        </p:txBody>
      </p:sp>
      <p:sp>
        <p:nvSpPr>
          <p:cNvPr id="721" name="Google Shape;721;p29"/>
          <p:cNvSpPr/>
          <p:nvPr/>
        </p:nvSpPr>
        <p:spPr>
          <a:xfrm>
            <a:off x="6460725" y="20679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9"/>
          <p:cNvSpPr txBox="1"/>
          <p:nvPr/>
        </p:nvSpPr>
        <p:spPr>
          <a:xfrm>
            <a:off x="6460725" y="20679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Mediocre feeling when something goes wrong - adapt</a:t>
            </a:r>
            <a:endParaRPr sz="1200">
              <a:solidFill>
                <a:srgbClr val="FFFFFF"/>
              </a:solidFill>
              <a:latin typeface="Barlow"/>
              <a:ea typeface="Barlow"/>
              <a:cs typeface="Barlow"/>
              <a:sym typeface="Barlow"/>
            </a:endParaRPr>
          </a:p>
        </p:txBody>
      </p:sp>
      <p:sp>
        <p:nvSpPr>
          <p:cNvPr id="723" name="Google Shape;723;p29"/>
          <p:cNvSpPr/>
          <p:nvPr/>
        </p:nvSpPr>
        <p:spPr>
          <a:xfrm>
            <a:off x="6460725" y="612638"/>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9"/>
          <p:cNvSpPr txBox="1"/>
          <p:nvPr/>
        </p:nvSpPr>
        <p:spPr>
          <a:xfrm>
            <a:off x="6460725" y="612638"/>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Ambivalent</a:t>
            </a:r>
            <a:r>
              <a:rPr lang="en" sz="1200">
                <a:solidFill>
                  <a:srgbClr val="FFFFFF"/>
                </a:solidFill>
                <a:latin typeface="Barlow"/>
                <a:ea typeface="Barlow"/>
                <a:cs typeface="Barlow"/>
                <a:sym typeface="Barlow"/>
              </a:rPr>
              <a:t> when cooking by herself</a:t>
            </a:r>
            <a:endParaRPr sz="1200">
              <a:solidFill>
                <a:srgbClr val="FFFFFF"/>
              </a:solidFill>
              <a:latin typeface="Barlow"/>
              <a:ea typeface="Barlow"/>
              <a:cs typeface="Barlow"/>
              <a:sym typeface="Barlow"/>
            </a:endParaRPr>
          </a:p>
        </p:txBody>
      </p:sp>
      <p:sp>
        <p:nvSpPr>
          <p:cNvPr id="725" name="Google Shape;725;p29"/>
          <p:cNvSpPr/>
          <p:nvPr/>
        </p:nvSpPr>
        <p:spPr>
          <a:xfrm>
            <a:off x="3251625" y="206792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9"/>
          <p:cNvSpPr txBox="1"/>
          <p:nvPr/>
        </p:nvSpPr>
        <p:spPr>
          <a:xfrm>
            <a:off x="3251625" y="206792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unadventurous and bound to the recipe</a:t>
            </a:r>
            <a:endParaRPr sz="1200">
              <a:solidFill>
                <a:srgbClr val="FFFFFF"/>
              </a:solidFill>
              <a:latin typeface="Barlow"/>
              <a:ea typeface="Barlow"/>
              <a:cs typeface="Barlow"/>
              <a:sym typeface="Barlow"/>
            </a:endParaRPr>
          </a:p>
        </p:txBody>
      </p:sp>
      <p:sp>
        <p:nvSpPr>
          <p:cNvPr id="727" name="Google Shape;727;p29"/>
          <p:cNvSpPr/>
          <p:nvPr/>
        </p:nvSpPr>
        <p:spPr>
          <a:xfrm>
            <a:off x="1622100" y="357387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9"/>
          <p:cNvSpPr txBox="1"/>
          <p:nvPr/>
        </p:nvSpPr>
        <p:spPr>
          <a:xfrm>
            <a:off x="1622100" y="357387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Must cook many different types of dishes</a:t>
            </a:r>
            <a:endParaRPr sz="1200">
              <a:solidFill>
                <a:srgbClr val="FFFFFF"/>
              </a:solidFill>
              <a:latin typeface="Barlow"/>
              <a:ea typeface="Barlow"/>
              <a:cs typeface="Barlow"/>
              <a:sym typeface="Barlow"/>
            </a:endParaRPr>
          </a:p>
        </p:txBody>
      </p:sp>
      <p:sp>
        <p:nvSpPr>
          <p:cNvPr id="729" name="Google Shape;729;p29"/>
          <p:cNvSpPr/>
          <p:nvPr/>
        </p:nvSpPr>
        <p:spPr>
          <a:xfrm>
            <a:off x="4881150" y="357387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9"/>
          <p:cNvSpPr txBox="1"/>
          <p:nvPr/>
        </p:nvSpPr>
        <p:spPr>
          <a:xfrm>
            <a:off x="4881150" y="357387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Stuck when money is a reason that limits the </a:t>
            </a:r>
            <a:r>
              <a:rPr lang="en" sz="1200">
                <a:solidFill>
                  <a:srgbClr val="FFFFFF"/>
                </a:solidFill>
                <a:latin typeface="Barlow"/>
                <a:ea typeface="Barlow"/>
                <a:cs typeface="Barlow"/>
                <a:sym typeface="Barlow"/>
              </a:rPr>
              <a:t>convenience</a:t>
            </a:r>
            <a:r>
              <a:rPr lang="en" sz="1200">
                <a:solidFill>
                  <a:srgbClr val="FFFFFF"/>
                </a:solidFill>
                <a:latin typeface="Barlow"/>
                <a:ea typeface="Barlow"/>
                <a:cs typeface="Barlow"/>
                <a:sym typeface="Barlow"/>
              </a:rPr>
              <a:t> with ordering out</a:t>
            </a:r>
            <a:endParaRPr sz="1200">
              <a:solidFill>
                <a:srgbClr val="FFFFFF"/>
              </a:solidFill>
              <a:latin typeface="Barlow"/>
              <a:ea typeface="Barlow"/>
              <a:cs typeface="Barlow"/>
              <a:sym typeface="Barlow"/>
            </a:endParaRPr>
          </a:p>
        </p:txBody>
      </p:sp>
      <p:sp>
        <p:nvSpPr>
          <p:cNvPr id="731" name="Google Shape;731;p29"/>
          <p:cNvSpPr/>
          <p:nvPr/>
        </p:nvSpPr>
        <p:spPr>
          <a:xfrm>
            <a:off x="6460725" y="357387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9"/>
          <p:cNvSpPr txBox="1"/>
          <p:nvPr/>
        </p:nvSpPr>
        <p:spPr>
          <a:xfrm>
            <a:off x="6460725" y="357387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Curious/open-minded when searching for recipes</a:t>
            </a:r>
            <a:endParaRPr sz="1200">
              <a:solidFill>
                <a:srgbClr val="FFFFFF"/>
              </a:solidFill>
              <a:latin typeface="Barlow"/>
              <a:ea typeface="Barlow"/>
              <a:cs typeface="Barlow"/>
              <a:sym typeface="Barlow"/>
            </a:endParaRPr>
          </a:p>
        </p:txBody>
      </p:sp>
      <p:sp>
        <p:nvSpPr>
          <p:cNvPr id="733" name="Google Shape;733;p29"/>
          <p:cNvSpPr/>
          <p:nvPr/>
        </p:nvSpPr>
        <p:spPr>
          <a:xfrm>
            <a:off x="3251625" y="3573875"/>
            <a:ext cx="1338600" cy="1338600"/>
          </a:xfrm>
          <a:prstGeom prst="rect">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9"/>
          <p:cNvSpPr txBox="1"/>
          <p:nvPr/>
        </p:nvSpPr>
        <p:spPr>
          <a:xfrm>
            <a:off x="3251625" y="3573875"/>
            <a:ext cx="1338600" cy="13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Barlow"/>
                <a:ea typeface="Barlow"/>
                <a:cs typeface="Barlow"/>
                <a:sym typeface="Barlow"/>
              </a:rPr>
              <a:t>Disappointed</a:t>
            </a:r>
            <a:r>
              <a:rPr lang="en" sz="1200">
                <a:solidFill>
                  <a:srgbClr val="FFFFFF"/>
                </a:solidFill>
                <a:latin typeface="Barlow"/>
                <a:ea typeface="Barlow"/>
                <a:cs typeface="Barlow"/>
                <a:sym typeface="Barlow"/>
              </a:rPr>
              <a:t> when the dish doesn’t come out the way the chef wanted to</a:t>
            </a:r>
            <a:endParaRPr sz="1200">
              <a:solidFill>
                <a:srgbClr val="FFFFFF"/>
              </a:solidFill>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30"/>
          <p:cNvSpPr txBox="1"/>
          <p:nvPr>
            <p:ph type="ctrTitle"/>
          </p:nvPr>
        </p:nvSpPr>
        <p:spPr>
          <a:xfrm>
            <a:off x="603425" y="1794125"/>
            <a:ext cx="5497200" cy="872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Insights &amp; Needs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31"/>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45" name="Google Shape;745;p31"/>
          <p:cNvSpPr txBox="1"/>
          <p:nvPr>
            <p:ph idx="1" type="body"/>
          </p:nvPr>
        </p:nvSpPr>
        <p:spPr>
          <a:xfrm>
            <a:off x="6438200" y="723700"/>
            <a:ext cx="2491500" cy="33126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sz="1900">
                <a:solidFill>
                  <a:srgbClr val="FFFFFF"/>
                </a:solidFill>
                <a:latin typeface="Barlow"/>
                <a:ea typeface="Barlow"/>
                <a:cs typeface="Barlow"/>
                <a:sym typeface="Barlow"/>
              </a:rPr>
              <a:t>“There wasn’t a lot to do in our home town, so cooking was something to do to occupy ourselves. it wasn’t cooking for sustenance it was cooking to enjoy the activity together, so it was kind of a reframing of that.”</a:t>
            </a:r>
            <a:endParaRPr sz="400">
              <a:solidFill>
                <a:srgbClr val="000000"/>
              </a:solidFill>
              <a:latin typeface="Barlow"/>
              <a:ea typeface="Barlow"/>
              <a:cs typeface="Barlow"/>
              <a:sym typeface="Barlow"/>
            </a:endParaRPr>
          </a:p>
          <a:p>
            <a:pPr indent="0" lvl="0" marL="0" rtl="0" algn="ctr">
              <a:spcBef>
                <a:spcPts val="600"/>
              </a:spcBef>
              <a:spcAft>
                <a:spcPts val="0"/>
              </a:spcAft>
              <a:buNone/>
            </a:pPr>
            <a:r>
              <a:t/>
            </a:r>
            <a:endParaRPr sz="1900">
              <a:solidFill>
                <a:srgbClr val="FFFFFF"/>
              </a:solidFill>
            </a:endParaRPr>
          </a:p>
        </p:txBody>
      </p:sp>
      <p:sp>
        <p:nvSpPr>
          <p:cNvPr id="746" name="Google Shape;746;p31"/>
          <p:cNvSpPr txBox="1"/>
          <p:nvPr/>
        </p:nvSpPr>
        <p:spPr>
          <a:xfrm>
            <a:off x="0" y="518875"/>
            <a:ext cx="5166000" cy="891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Light"/>
              <a:ea typeface="Barlow Light"/>
              <a:cs typeface="Barlow Light"/>
              <a:sym typeface="Barlow Light"/>
            </a:endParaRPr>
          </a:p>
        </p:txBody>
      </p:sp>
      <p:sp>
        <p:nvSpPr>
          <p:cNvPr id="747" name="Google Shape;747;p31"/>
          <p:cNvSpPr txBox="1"/>
          <p:nvPr>
            <p:ph idx="1" type="body"/>
          </p:nvPr>
        </p:nvSpPr>
        <p:spPr>
          <a:xfrm>
            <a:off x="671146" y="959962"/>
            <a:ext cx="4574400" cy="3312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Barlow"/>
                <a:ea typeface="Barlow"/>
                <a:cs typeface="Barlow"/>
                <a:sym typeface="Barlow"/>
              </a:rPr>
              <a:t>Insight: </a:t>
            </a:r>
            <a:endParaRPr b="1">
              <a:latin typeface="Barlow"/>
              <a:ea typeface="Barlow"/>
              <a:cs typeface="Barlow"/>
              <a:sym typeface="Barlow"/>
            </a:endParaRPr>
          </a:p>
          <a:p>
            <a:pPr indent="0" lvl="0" marL="0" rtl="0" algn="l">
              <a:spcBef>
                <a:spcPts val="600"/>
              </a:spcBef>
              <a:spcAft>
                <a:spcPts val="0"/>
              </a:spcAft>
              <a:buNone/>
            </a:pPr>
            <a:r>
              <a:rPr lang="en" sz="1800"/>
              <a:t>Cooking itself isn’t what people look forward to, it’s the s</a:t>
            </a:r>
            <a:r>
              <a:rPr lang="en" sz="1800"/>
              <a:t>ocial experience. </a:t>
            </a:r>
            <a:endParaRPr/>
          </a:p>
          <a:p>
            <a:pPr indent="0" lvl="0" marL="0" rtl="0" algn="l">
              <a:spcBef>
                <a:spcPts val="600"/>
              </a:spcBef>
              <a:spcAft>
                <a:spcPts val="0"/>
              </a:spcAft>
              <a:buNone/>
            </a:pPr>
            <a:r>
              <a:t/>
            </a:r>
            <a:endParaRPr sz="1400"/>
          </a:p>
          <a:p>
            <a:pPr indent="0" lvl="0" marL="0" rtl="0" algn="l">
              <a:spcBef>
                <a:spcPts val="600"/>
              </a:spcBef>
              <a:spcAft>
                <a:spcPts val="0"/>
              </a:spcAft>
              <a:buNone/>
            </a:pPr>
            <a:r>
              <a:rPr b="1" lang="en">
                <a:latin typeface="Barlow"/>
                <a:ea typeface="Barlow"/>
                <a:cs typeface="Barlow"/>
                <a:sym typeface="Barlow"/>
              </a:rPr>
              <a:t>Need: </a:t>
            </a:r>
            <a:endParaRPr b="1">
              <a:latin typeface="Barlow"/>
              <a:ea typeface="Barlow"/>
              <a:cs typeface="Barlow"/>
              <a:sym typeface="Barlow"/>
            </a:endParaRPr>
          </a:p>
          <a:p>
            <a:pPr indent="0" lvl="0" marL="0" rtl="0" algn="l">
              <a:spcBef>
                <a:spcPts val="600"/>
              </a:spcBef>
              <a:spcAft>
                <a:spcPts val="0"/>
              </a:spcAft>
              <a:buNone/>
            </a:pPr>
            <a:r>
              <a:rPr lang="en" sz="1800"/>
              <a:t>It would be ground-breaking if all cooking experiences were community-oriented / interactive.</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4"/>
          <p:cNvSpPr txBox="1"/>
          <p:nvPr>
            <p:ph type="ctrTitle"/>
          </p:nvPr>
        </p:nvSpPr>
        <p:spPr>
          <a:xfrm>
            <a:off x="603425" y="1794125"/>
            <a:ext cx="5782200" cy="872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1. Needfinding Methodology</a:t>
            </a:r>
            <a:endParaRPr/>
          </a:p>
        </p:txBody>
      </p:sp>
      <p:sp>
        <p:nvSpPr>
          <p:cNvPr id="523" name="Google Shape;523;p14"/>
          <p:cNvSpPr txBox="1"/>
          <p:nvPr>
            <p:ph idx="1" type="subTitle"/>
          </p:nvPr>
        </p:nvSpPr>
        <p:spPr>
          <a:xfrm>
            <a:off x="603425" y="2604674"/>
            <a:ext cx="5497200" cy="379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Who? Why? How?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32"/>
          <p:cNvSpPr txBox="1"/>
          <p:nvPr>
            <p:ph type="title"/>
          </p:nvPr>
        </p:nvSpPr>
        <p:spPr>
          <a:xfrm>
            <a:off x="508700" y="646500"/>
            <a:ext cx="42843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753" name="Google Shape;753;p32"/>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54" name="Google Shape;754;p32"/>
          <p:cNvSpPr txBox="1"/>
          <p:nvPr>
            <p:ph idx="1" type="body"/>
          </p:nvPr>
        </p:nvSpPr>
        <p:spPr>
          <a:xfrm>
            <a:off x="6440850" y="1687500"/>
            <a:ext cx="2491500" cy="17685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solidFill>
                  <a:srgbClr val="FFFFFF"/>
                </a:solidFill>
              </a:rPr>
              <a:t>“My favorite memory were these crazy, over the top burgers.”</a:t>
            </a:r>
            <a:endParaRPr>
              <a:solidFill>
                <a:srgbClr val="FFFFFF"/>
              </a:solidFill>
            </a:endParaRPr>
          </a:p>
        </p:txBody>
      </p:sp>
      <p:sp>
        <p:nvSpPr>
          <p:cNvPr id="755" name="Google Shape;755;p32"/>
          <p:cNvSpPr txBox="1"/>
          <p:nvPr/>
        </p:nvSpPr>
        <p:spPr>
          <a:xfrm>
            <a:off x="0" y="518875"/>
            <a:ext cx="5166000" cy="891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Light"/>
              <a:ea typeface="Barlow Light"/>
              <a:cs typeface="Barlow Light"/>
              <a:sym typeface="Barlow Light"/>
            </a:endParaRPr>
          </a:p>
        </p:txBody>
      </p:sp>
      <p:sp>
        <p:nvSpPr>
          <p:cNvPr id="756" name="Google Shape;756;p32"/>
          <p:cNvSpPr txBox="1"/>
          <p:nvPr>
            <p:ph idx="1" type="body"/>
          </p:nvPr>
        </p:nvSpPr>
        <p:spPr>
          <a:xfrm>
            <a:off x="661100" y="1142500"/>
            <a:ext cx="4284300" cy="34131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Barlow"/>
                <a:ea typeface="Barlow"/>
                <a:cs typeface="Barlow"/>
                <a:sym typeface="Barlow"/>
              </a:rPr>
              <a:t>Insight: </a:t>
            </a:r>
            <a:endParaRPr b="1" sz="1800">
              <a:latin typeface="Barlow"/>
              <a:ea typeface="Barlow"/>
              <a:cs typeface="Barlow"/>
              <a:sym typeface="Barlow"/>
            </a:endParaRPr>
          </a:p>
          <a:p>
            <a:pPr indent="0" lvl="0" marL="0" rtl="0" algn="l">
              <a:spcBef>
                <a:spcPts val="600"/>
              </a:spcBef>
              <a:spcAft>
                <a:spcPts val="0"/>
              </a:spcAft>
              <a:buNone/>
            </a:pPr>
            <a:r>
              <a:rPr lang="en" sz="1800"/>
              <a:t>Memorable cooking experiences involved challenging or new experiences.</a:t>
            </a:r>
            <a:endParaRPr sz="1800"/>
          </a:p>
          <a:p>
            <a:pPr indent="0" lvl="0" marL="0" rtl="0" algn="l">
              <a:spcBef>
                <a:spcPts val="600"/>
              </a:spcBef>
              <a:spcAft>
                <a:spcPts val="0"/>
              </a:spcAft>
              <a:buNone/>
            </a:pPr>
            <a:r>
              <a:t/>
            </a:r>
            <a:endParaRPr sz="1400"/>
          </a:p>
          <a:p>
            <a:pPr indent="0" lvl="0" marL="0" rtl="0" algn="l">
              <a:spcBef>
                <a:spcPts val="600"/>
              </a:spcBef>
              <a:spcAft>
                <a:spcPts val="0"/>
              </a:spcAft>
              <a:buNone/>
            </a:pPr>
            <a:r>
              <a:rPr b="1" lang="en">
                <a:latin typeface="Barlow"/>
                <a:ea typeface="Barlow"/>
                <a:cs typeface="Barlow"/>
                <a:sym typeface="Barlow"/>
              </a:rPr>
              <a:t>Need: </a:t>
            </a:r>
            <a:endParaRPr b="1">
              <a:latin typeface="Barlow"/>
              <a:ea typeface="Barlow"/>
              <a:cs typeface="Barlow"/>
              <a:sym typeface="Barlow"/>
            </a:endParaRPr>
          </a:p>
          <a:p>
            <a:pPr indent="0" lvl="0" marL="0" rtl="0" algn="l">
              <a:spcBef>
                <a:spcPts val="600"/>
              </a:spcBef>
              <a:spcAft>
                <a:spcPts val="0"/>
              </a:spcAft>
              <a:buNone/>
            </a:pPr>
            <a:r>
              <a:rPr lang="en" sz="1800"/>
              <a:t>It would be ground-breaking to give people a sense of exploration while cooking.</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33"/>
          <p:cNvSpPr txBox="1"/>
          <p:nvPr>
            <p:ph type="title"/>
          </p:nvPr>
        </p:nvSpPr>
        <p:spPr>
          <a:xfrm>
            <a:off x="508700" y="646500"/>
            <a:ext cx="42843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762" name="Google Shape;762;p33"/>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63" name="Google Shape;763;p33"/>
          <p:cNvSpPr txBox="1"/>
          <p:nvPr>
            <p:ph idx="1" type="body"/>
          </p:nvPr>
        </p:nvSpPr>
        <p:spPr>
          <a:xfrm>
            <a:off x="6449475" y="915450"/>
            <a:ext cx="2491500" cy="33126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solidFill>
                  <a:srgbClr val="FFFFFF"/>
                </a:solidFill>
              </a:rPr>
              <a:t>“It's like looking at recipes or like seeing, you know, YouTube video [to find] something that I think would be fun.”</a:t>
            </a:r>
            <a:endParaRPr>
              <a:solidFill>
                <a:srgbClr val="FFFFFF"/>
              </a:solidFill>
            </a:endParaRPr>
          </a:p>
        </p:txBody>
      </p:sp>
      <p:sp>
        <p:nvSpPr>
          <p:cNvPr id="764" name="Google Shape;764;p33"/>
          <p:cNvSpPr txBox="1"/>
          <p:nvPr/>
        </p:nvSpPr>
        <p:spPr>
          <a:xfrm>
            <a:off x="0" y="518875"/>
            <a:ext cx="5166000" cy="891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Light"/>
              <a:ea typeface="Barlow Light"/>
              <a:cs typeface="Barlow Light"/>
              <a:sym typeface="Barlow Light"/>
            </a:endParaRPr>
          </a:p>
        </p:txBody>
      </p:sp>
      <p:sp>
        <p:nvSpPr>
          <p:cNvPr id="765" name="Google Shape;765;p33"/>
          <p:cNvSpPr txBox="1"/>
          <p:nvPr>
            <p:ph idx="1" type="body"/>
          </p:nvPr>
        </p:nvSpPr>
        <p:spPr>
          <a:xfrm>
            <a:off x="737300" y="913900"/>
            <a:ext cx="4284300" cy="3453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Barlow"/>
                <a:ea typeface="Barlow"/>
                <a:cs typeface="Barlow"/>
                <a:sym typeface="Barlow"/>
              </a:rPr>
              <a:t>Insight: </a:t>
            </a:r>
            <a:endParaRPr b="1">
              <a:latin typeface="Barlow"/>
              <a:ea typeface="Barlow"/>
              <a:cs typeface="Barlow"/>
              <a:sym typeface="Barlow"/>
            </a:endParaRPr>
          </a:p>
          <a:p>
            <a:pPr indent="0" lvl="0" marL="0" rtl="0" algn="l">
              <a:spcBef>
                <a:spcPts val="600"/>
              </a:spcBef>
              <a:spcAft>
                <a:spcPts val="0"/>
              </a:spcAft>
              <a:buNone/>
            </a:pPr>
            <a:r>
              <a:rPr lang="en" sz="1800"/>
              <a:t>People pull from a variety of different mediums before cooking (Google, Instagram, YouTube, family recipes).</a:t>
            </a:r>
            <a:endParaRPr sz="1800"/>
          </a:p>
          <a:p>
            <a:pPr indent="0" lvl="0" marL="0" rtl="0" algn="l">
              <a:spcBef>
                <a:spcPts val="600"/>
              </a:spcBef>
              <a:spcAft>
                <a:spcPts val="0"/>
              </a:spcAft>
              <a:buNone/>
            </a:pPr>
            <a:r>
              <a:t/>
            </a:r>
            <a:endParaRPr sz="1400"/>
          </a:p>
          <a:p>
            <a:pPr indent="0" lvl="0" marL="0" rtl="0" algn="l">
              <a:spcBef>
                <a:spcPts val="600"/>
              </a:spcBef>
              <a:spcAft>
                <a:spcPts val="0"/>
              </a:spcAft>
              <a:buNone/>
            </a:pPr>
            <a:r>
              <a:rPr b="1" lang="en">
                <a:latin typeface="Barlow"/>
                <a:ea typeface="Barlow"/>
                <a:cs typeface="Barlow"/>
                <a:sym typeface="Barlow"/>
              </a:rPr>
              <a:t>Need: </a:t>
            </a:r>
            <a:endParaRPr b="1">
              <a:latin typeface="Barlow"/>
              <a:ea typeface="Barlow"/>
              <a:cs typeface="Barlow"/>
              <a:sym typeface="Barlow"/>
            </a:endParaRPr>
          </a:p>
          <a:p>
            <a:pPr indent="0" lvl="0" marL="0" rtl="0" algn="l">
              <a:spcBef>
                <a:spcPts val="600"/>
              </a:spcBef>
              <a:spcAft>
                <a:spcPts val="0"/>
              </a:spcAft>
              <a:buNone/>
            </a:pPr>
            <a:r>
              <a:rPr lang="en" sz="1800"/>
              <a:t>It would be ground-breaking to make the process of searching for inspiration more convenient.</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34"/>
          <p:cNvSpPr txBox="1"/>
          <p:nvPr>
            <p:ph type="title"/>
          </p:nvPr>
        </p:nvSpPr>
        <p:spPr>
          <a:xfrm>
            <a:off x="508700" y="646500"/>
            <a:ext cx="42843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771" name="Google Shape;771;p34"/>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72" name="Google Shape;772;p34"/>
          <p:cNvSpPr txBox="1"/>
          <p:nvPr>
            <p:ph idx="1" type="body"/>
          </p:nvPr>
        </p:nvSpPr>
        <p:spPr>
          <a:xfrm>
            <a:off x="6449475" y="1377000"/>
            <a:ext cx="2491500" cy="23895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lang="en">
                <a:solidFill>
                  <a:srgbClr val="FFFFFF"/>
                </a:solidFill>
                <a:latin typeface="Barlow"/>
                <a:ea typeface="Barlow"/>
                <a:cs typeface="Barlow"/>
                <a:sym typeface="Barlow"/>
              </a:rPr>
              <a:t>“Cooking is a waste of time during school when I have more important things I should be doing.”</a:t>
            </a:r>
            <a:endParaRPr>
              <a:solidFill>
                <a:srgbClr val="FFFFFF"/>
              </a:solidFill>
              <a:latin typeface="Barlow"/>
              <a:ea typeface="Barlow"/>
              <a:cs typeface="Barlow"/>
              <a:sym typeface="Barlow"/>
            </a:endParaRPr>
          </a:p>
        </p:txBody>
      </p:sp>
      <p:sp>
        <p:nvSpPr>
          <p:cNvPr id="773" name="Google Shape;773;p34"/>
          <p:cNvSpPr txBox="1"/>
          <p:nvPr/>
        </p:nvSpPr>
        <p:spPr>
          <a:xfrm>
            <a:off x="0" y="518875"/>
            <a:ext cx="5166000" cy="891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Light"/>
              <a:ea typeface="Barlow Light"/>
              <a:cs typeface="Barlow Light"/>
              <a:sym typeface="Barlow Light"/>
            </a:endParaRPr>
          </a:p>
        </p:txBody>
      </p:sp>
      <p:sp>
        <p:nvSpPr>
          <p:cNvPr id="774" name="Google Shape;774;p34"/>
          <p:cNvSpPr txBox="1"/>
          <p:nvPr>
            <p:ph idx="1" type="body"/>
          </p:nvPr>
        </p:nvSpPr>
        <p:spPr>
          <a:xfrm>
            <a:off x="737300" y="990100"/>
            <a:ext cx="4284300" cy="33945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Barlow"/>
                <a:ea typeface="Barlow"/>
                <a:cs typeface="Barlow"/>
                <a:sym typeface="Barlow"/>
              </a:rPr>
              <a:t>Insight: </a:t>
            </a:r>
            <a:endParaRPr b="1">
              <a:latin typeface="Barlow"/>
              <a:ea typeface="Barlow"/>
              <a:cs typeface="Barlow"/>
              <a:sym typeface="Barlow"/>
            </a:endParaRPr>
          </a:p>
          <a:p>
            <a:pPr indent="0" lvl="0" marL="0" rtl="0" algn="l">
              <a:spcBef>
                <a:spcPts val="600"/>
              </a:spcBef>
              <a:spcAft>
                <a:spcPts val="0"/>
              </a:spcAft>
              <a:buNone/>
            </a:pPr>
            <a:r>
              <a:rPr lang="en" sz="1800"/>
              <a:t>How one feels toward cooking depends greatly on their availability - more so than ingredients or recipe constraints.</a:t>
            </a:r>
            <a:endParaRPr sz="1800"/>
          </a:p>
          <a:p>
            <a:pPr indent="0" lvl="0" marL="0" rtl="0" algn="l">
              <a:spcBef>
                <a:spcPts val="600"/>
              </a:spcBef>
              <a:spcAft>
                <a:spcPts val="0"/>
              </a:spcAft>
              <a:buNone/>
            </a:pPr>
            <a:r>
              <a:t/>
            </a:r>
            <a:endParaRPr sz="1400"/>
          </a:p>
          <a:p>
            <a:pPr indent="0" lvl="0" marL="0" rtl="0" algn="l">
              <a:spcBef>
                <a:spcPts val="600"/>
              </a:spcBef>
              <a:spcAft>
                <a:spcPts val="0"/>
              </a:spcAft>
              <a:buNone/>
            </a:pPr>
            <a:r>
              <a:rPr b="1" lang="en">
                <a:latin typeface="Barlow"/>
                <a:ea typeface="Barlow"/>
                <a:cs typeface="Barlow"/>
                <a:sym typeface="Barlow"/>
              </a:rPr>
              <a:t>Need: </a:t>
            </a:r>
            <a:endParaRPr b="1">
              <a:latin typeface="Barlow"/>
              <a:ea typeface="Barlow"/>
              <a:cs typeface="Barlow"/>
              <a:sym typeface="Barlow"/>
            </a:endParaRPr>
          </a:p>
          <a:p>
            <a:pPr indent="0" lvl="0" marL="0" rtl="0" algn="l">
              <a:spcBef>
                <a:spcPts val="600"/>
              </a:spcBef>
              <a:spcAft>
                <a:spcPts val="0"/>
              </a:spcAft>
              <a:buNone/>
            </a:pPr>
            <a:r>
              <a:rPr lang="en" sz="1800"/>
              <a:t>It would be groundbreaking eliminate time constraints while cooking. </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35"/>
          <p:cNvSpPr txBox="1"/>
          <p:nvPr>
            <p:ph type="title"/>
          </p:nvPr>
        </p:nvSpPr>
        <p:spPr>
          <a:xfrm>
            <a:off x="508700" y="646500"/>
            <a:ext cx="42843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780" name="Google Shape;780;p35"/>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81" name="Google Shape;781;p35"/>
          <p:cNvSpPr txBox="1"/>
          <p:nvPr>
            <p:ph idx="1" type="body"/>
          </p:nvPr>
        </p:nvSpPr>
        <p:spPr>
          <a:xfrm>
            <a:off x="6432200" y="1691850"/>
            <a:ext cx="2491500" cy="17598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solidFill>
                  <a:srgbClr val="FFFFFF"/>
                </a:solidFill>
                <a:latin typeface="Barlow"/>
                <a:ea typeface="Barlow"/>
                <a:cs typeface="Barlow"/>
                <a:sym typeface="Barlow"/>
              </a:rPr>
              <a:t>“When I order out, I feel bad that I could have made it for cheaper.”</a:t>
            </a:r>
            <a:endParaRPr>
              <a:solidFill>
                <a:srgbClr val="FFFFFF"/>
              </a:solidFill>
              <a:latin typeface="Barlow"/>
              <a:ea typeface="Barlow"/>
              <a:cs typeface="Barlow"/>
              <a:sym typeface="Barlow"/>
            </a:endParaRPr>
          </a:p>
        </p:txBody>
      </p:sp>
      <p:sp>
        <p:nvSpPr>
          <p:cNvPr id="782" name="Google Shape;782;p35"/>
          <p:cNvSpPr txBox="1"/>
          <p:nvPr/>
        </p:nvSpPr>
        <p:spPr>
          <a:xfrm>
            <a:off x="0" y="518875"/>
            <a:ext cx="5166000" cy="891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Light"/>
              <a:ea typeface="Barlow Light"/>
              <a:cs typeface="Barlow Light"/>
              <a:sym typeface="Barlow Light"/>
            </a:endParaRPr>
          </a:p>
        </p:txBody>
      </p:sp>
      <p:sp>
        <p:nvSpPr>
          <p:cNvPr id="783" name="Google Shape;783;p35"/>
          <p:cNvSpPr txBox="1"/>
          <p:nvPr>
            <p:ph idx="1" type="body"/>
          </p:nvPr>
        </p:nvSpPr>
        <p:spPr>
          <a:xfrm>
            <a:off x="737300" y="990100"/>
            <a:ext cx="4284300" cy="33945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Barlow"/>
                <a:ea typeface="Barlow"/>
                <a:cs typeface="Barlow"/>
                <a:sym typeface="Barlow"/>
              </a:rPr>
              <a:t>Insight: </a:t>
            </a:r>
            <a:endParaRPr b="1">
              <a:latin typeface="Barlow"/>
              <a:ea typeface="Barlow"/>
              <a:cs typeface="Barlow"/>
              <a:sym typeface="Barlow"/>
            </a:endParaRPr>
          </a:p>
          <a:p>
            <a:pPr indent="0" lvl="0" marL="0" rtl="0" algn="l">
              <a:spcBef>
                <a:spcPts val="600"/>
              </a:spcBef>
              <a:spcAft>
                <a:spcPts val="0"/>
              </a:spcAft>
              <a:buNone/>
            </a:pPr>
            <a:r>
              <a:rPr lang="en" sz="1800"/>
              <a:t>People are conscious of their wallets when ordering takeout but are less so when grocery shopping</a:t>
            </a:r>
            <a:endParaRPr sz="1800"/>
          </a:p>
          <a:p>
            <a:pPr indent="0" lvl="0" marL="0" rtl="0" algn="l">
              <a:spcBef>
                <a:spcPts val="600"/>
              </a:spcBef>
              <a:spcAft>
                <a:spcPts val="0"/>
              </a:spcAft>
              <a:buNone/>
            </a:pPr>
            <a:r>
              <a:t/>
            </a:r>
            <a:endParaRPr sz="1400"/>
          </a:p>
          <a:p>
            <a:pPr indent="0" lvl="0" marL="0" rtl="0" algn="l">
              <a:spcBef>
                <a:spcPts val="600"/>
              </a:spcBef>
              <a:spcAft>
                <a:spcPts val="0"/>
              </a:spcAft>
              <a:buNone/>
            </a:pPr>
            <a:r>
              <a:rPr b="1" lang="en">
                <a:latin typeface="Barlow"/>
                <a:ea typeface="Barlow"/>
                <a:cs typeface="Barlow"/>
                <a:sym typeface="Barlow"/>
              </a:rPr>
              <a:t>Need: </a:t>
            </a:r>
            <a:endParaRPr b="1">
              <a:latin typeface="Barlow"/>
              <a:ea typeface="Barlow"/>
              <a:cs typeface="Barlow"/>
              <a:sym typeface="Barlow"/>
            </a:endParaRPr>
          </a:p>
          <a:p>
            <a:pPr indent="0" lvl="0" marL="0" rtl="0" algn="l">
              <a:spcBef>
                <a:spcPts val="600"/>
              </a:spcBef>
              <a:spcAft>
                <a:spcPts val="0"/>
              </a:spcAft>
              <a:buNone/>
            </a:pPr>
            <a:r>
              <a:rPr lang="en" sz="1800"/>
              <a:t>It would be ground-breaking to contextualize food costs in general.</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36"/>
          <p:cNvSpPr txBox="1"/>
          <p:nvPr>
            <p:ph type="title"/>
          </p:nvPr>
        </p:nvSpPr>
        <p:spPr>
          <a:xfrm>
            <a:off x="661100" y="664300"/>
            <a:ext cx="78432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Summary</a:t>
            </a:r>
            <a:endParaRPr/>
          </a:p>
        </p:txBody>
      </p:sp>
      <p:sp>
        <p:nvSpPr>
          <p:cNvPr id="789" name="Google Shape;789;p36"/>
          <p:cNvSpPr txBox="1"/>
          <p:nvPr>
            <p:ph idx="1" type="body"/>
          </p:nvPr>
        </p:nvSpPr>
        <p:spPr>
          <a:xfrm>
            <a:off x="1246650" y="1480000"/>
            <a:ext cx="7083000" cy="35439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sz="2000"/>
              <a:t>Socializing is fun and challenges are memorable!</a:t>
            </a:r>
            <a:endParaRPr sz="2000"/>
          </a:p>
          <a:p>
            <a:pPr indent="-355600" lvl="0" marL="457200" rtl="0" algn="l">
              <a:spcBef>
                <a:spcPts val="0"/>
              </a:spcBef>
              <a:spcAft>
                <a:spcPts val="0"/>
              </a:spcAft>
              <a:buSzPts val="2000"/>
              <a:buChar char="▪"/>
            </a:pPr>
            <a:r>
              <a:rPr lang="en" sz="2000"/>
              <a:t>Cooking is all about exploration</a:t>
            </a:r>
            <a:endParaRPr sz="2000"/>
          </a:p>
          <a:p>
            <a:pPr indent="-355600" lvl="0" marL="457200" rtl="0" algn="l">
              <a:spcBef>
                <a:spcPts val="0"/>
              </a:spcBef>
              <a:spcAft>
                <a:spcPts val="0"/>
              </a:spcAft>
              <a:buSzPts val="2000"/>
              <a:buChar char="▪"/>
            </a:pPr>
            <a:r>
              <a:rPr lang="en" sz="2000"/>
              <a:t>Consume lots of media for recipes</a:t>
            </a:r>
            <a:endParaRPr sz="2000"/>
          </a:p>
          <a:p>
            <a:pPr indent="-355600" lvl="0" marL="457200" rtl="0" algn="l">
              <a:spcBef>
                <a:spcPts val="0"/>
              </a:spcBef>
              <a:spcAft>
                <a:spcPts val="0"/>
              </a:spcAft>
              <a:buSzPts val="2000"/>
              <a:buChar char="▪"/>
            </a:pPr>
            <a:r>
              <a:rPr lang="en" sz="2000"/>
              <a:t>Conveniency impacts people’s relationship with cooking </a:t>
            </a:r>
            <a:endParaRPr sz="2000"/>
          </a:p>
          <a:p>
            <a:pPr indent="-355600" lvl="0" marL="457200" rtl="0" algn="l">
              <a:spcBef>
                <a:spcPts val="0"/>
              </a:spcBef>
              <a:spcAft>
                <a:spcPts val="0"/>
              </a:spcAft>
              <a:buSzPts val="2000"/>
              <a:buChar char="▪"/>
            </a:pPr>
            <a:r>
              <a:rPr lang="en" sz="2000"/>
              <a:t>Money, ingredients, and time are some factors with cooking</a:t>
            </a:r>
            <a:endParaRPr sz="2000"/>
          </a:p>
          <a:p>
            <a:pPr indent="0" lvl="0" marL="0" rtl="0" algn="l">
              <a:spcBef>
                <a:spcPts val="600"/>
              </a:spcBef>
              <a:spcAft>
                <a:spcPts val="0"/>
              </a:spcAft>
              <a:buNone/>
            </a:pPr>
            <a:r>
              <a:rPr lang="en" sz="2000"/>
              <a:t>What’s Next:</a:t>
            </a:r>
            <a:endParaRPr sz="2000"/>
          </a:p>
          <a:p>
            <a:pPr indent="-355600" lvl="0" marL="457200" rtl="0" algn="l">
              <a:spcBef>
                <a:spcPts val="600"/>
              </a:spcBef>
              <a:spcAft>
                <a:spcPts val="0"/>
              </a:spcAft>
              <a:buSzPts val="2000"/>
              <a:buChar char="▪"/>
            </a:pPr>
            <a:r>
              <a:rPr lang="en" sz="2000"/>
              <a:t>Interviewing extreme users</a:t>
            </a:r>
            <a:endParaRPr sz="2000"/>
          </a:p>
          <a:p>
            <a:pPr indent="-355600" lvl="0" marL="457200" rtl="0" algn="l">
              <a:spcBef>
                <a:spcPts val="0"/>
              </a:spcBef>
              <a:spcAft>
                <a:spcPts val="0"/>
              </a:spcAft>
              <a:buSzPts val="2000"/>
              <a:buChar char="▪"/>
            </a:pPr>
            <a:r>
              <a:rPr lang="en" sz="2000"/>
              <a:t>Exploring more in depth about our insights</a:t>
            </a:r>
            <a:endParaRPr sz="2000"/>
          </a:p>
          <a:p>
            <a:pPr indent="0" lvl="0" marL="0" rtl="0" algn="l">
              <a:spcBef>
                <a:spcPts val="600"/>
              </a:spcBef>
              <a:spcAft>
                <a:spcPts val="0"/>
              </a:spcAft>
              <a:buNone/>
            </a:pPr>
            <a:r>
              <a:rPr lang="en" sz="2000"/>
              <a:t> </a:t>
            </a:r>
            <a:endParaRPr sz="2000"/>
          </a:p>
          <a:p>
            <a:pPr indent="0" lvl="0" marL="0" rtl="0" algn="l">
              <a:spcBef>
                <a:spcPts val="600"/>
              </a:spcBef>
              <a:spcAft>
                <a:spcPts val="0"/>
              </a:spcAft>
              <a:buNone/>
            </a:pPr>
            <a:r>
              <a:t/>
            </a:r>
            <a:endParaRPr sz="2000"/>
          </a:p>
        </p:txBody>
      </p:sp>
      <p:sp>
        <p:nvSpPr>
          <p:cNvPr id="790" name="Google Shape;790;p36"/>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37"/>
          <p:cNvSpPr txBox="1"/>
          <p:nvPr>
            <p:ph idx="12" type="sldNum"/>
          </p:nvPr>
        </p:nvSpPr>
        <p:spPr>
          <a:xfrm>
            <a:off x="849050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96" name="Google Shape;796;p37"/>
          <p:cNvSpPr txBox="1"/>
          <p:nvPr/>
        </p:nvSpPr>
        <p:spPr>
          <a:xfrm>
            <a:off x="3221400" y="1441225"/>
            <a:ext cx="2701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latin typeface="Barlow"/>
                <a:ea typeface="Barlow"/>
                <a:cs typeface="Barlow"/>
                <a:sym typeface="Barlow"/>
              </a:rPr>
              <a:t>Thank you! </a:t>
            </a:r>
            <a:endParaRPr b="1" sz="4000">
              <a:latin typeface="Barlow"/>
              <a:ea typeface="Barlow"/>
              <a:cs typeface="Barlow"/>
              <a:sym typeface="Barlow"/>
            </a:endParaRPr>
          </a:p>
        </p:txBody>
      </p:sp>
      <p:sp>
        <p:nvSpPr>
          <p:cNvPr id="797" name="Google Shape;797;p37"/>
          <p:cNvSpPr txBox="1"/>
          <p:nvPr/>
        </p:nvSpPr>
        <p:spPr>
          <a:xfrm>
            <a:off x="3498750" y="2724150"/>
            <a:ext cx="21465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Barlow Medium"/>
                <a:ea typeface="Barlow Medium"/>
                <a:cs typeface="Barlow Medium"/>
                <a:sym typeface="Barlow Medium"/>
              </a:rPr>
              <a:t>Questions?</a:t>
            </a:r>
            <a:endParaRPr sz="3200">
              <a:latin typeface="Barlow Medium"/>
              <a:ea typeface="Barlow Medium"/>
              <a:cs typeface="Barlow Medium"/>
              <a:sym typeface="Barlow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15"/>
          <p:cNvSpPr txBox="1"/>
          <p:nvPr>
            <p:ph type="title"/>
          </p:nvPr>
        </p:nvSpPr>
        <p:spPr>
          <a:xfrm>
            <a:off x="661100" y="664300"/>
            <a:ext cx="78432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Target Audience</a:t>
            </a:r>
            <a:endParaRPr/>
          </a:p>
        </p:txBody>
      </p:sp>
      <p:sp>
        <p:nvSpPr>
          <p:cNvPr id="529" name="Google Shape;529;p15"/>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30" name="Google Shape;530;p15"/>
          <p:cNvPicPr preferRelativeResize="0"/>
          <p:nvPr/>
        </p:nvPicPr>
        <p:blipFill rotWithShape="1">
          <a:blip r:embed="rId3">
            <a:alphaModFix/>
          </a:blip>
          <a:srcRect b="17912" l="0" r="0" t="15646"/>
          <a:stretch/>
        </p:blipFill>
        <p:spPr>
          <a:xfrm>
            <a:off x="991463" y="1578652"/>
            <a:ext cx="7161077" cy="3096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16"/>
          <p:cNvSpPr txBox="1"/>
          <p:nvPr>
            <p:ph type="title"/>
          </p:nvPr>
        </p:nvSpPr>
        <p:spPr>
          <a:xfrm>
            <a:off x="661100" y="664300"/>
            <a:ext cx="78432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Target Audience</a:t>
            </a:r>
            <a:endParaRPr/>
          </a:p>
        </p:txBody>
      </p:sp>
      <p:sp>
        <p:nvSpPr>
          <p:cNvPr id="536" name="Google Shape;536;p16"/>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37" name="Google Shape;537;p16"/>
          <p:cNvPicPr preferRelativeResize="0"/>
          <p:nvPr/>
        </p:nvPicPr>
        <p:blipFill rotWithShape="1">
          <a:blip r:embed="rId3">
            <a:alphaModFix/>
          </a:blip>
          <a:srcRect b="17912" l="0" r="0" t="15646"/>
          <a:stretch/>
        </p:blipFill>
        <p:spPr>
          <a:xfrm>
            <a:off x="991450" y="1583975"/>
            <a:ext cx="7161102" cy="3096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17"/>
          <p:cNvSpPr txBox="1"/>
          <p:nvPr>
            <p:ph type="title"/>
          </p:nvPr>
        </p:nvSpPr>
        <p:spPr>
          <a:xfrm>
            <a:off x="661100" y="664300"/>
            <a:ext cx="78432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Questions</a:t>
            </a:r>
            <a:endParaRPr/>
          </a:p>
        </p:txBody>
      </p:sp>
      <p:sp>
        <p:nvSpPr>
          <p:cNvPr id="543" name="Google Shape;543;p17"/>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44" name="Google Shape;544;p17"/>
          <p:cNvSpPr txBox="1"/>
          <p:nvPr>
            <p:ph idx="1" type="body"/>
          </p:nvPr>
        </p:nvSpPr>
        <p:spPr>
          <a:xfrm>
            <a:off x="903475" y="1498500"/>
            <a:ext cx="8176500" cy="2991300"/>
          </a:xfrm>
          <a:prstGeom prst="rect">
            <a:avLst/>
          </a:prstGeom>
        </p:spPr>
        <p:txBody>
          <a:bodyPr anchorCtr="0" anchor="t" bIns="0" lIns="0" spcFirstLastPara="1" rIns="0" wrap="square" tIns="0">
            <a:noAutofit/>
          </a:bodyPr>
          <a:lstStyle/>
          <a:p>
            <a:pPr indent="-355600" lvl="0" marL="457200" rtl="0" algn="l">
              <a:spcBef>
                <a:spcPts val="600"/>
              </a:spcBef>
              <a:spcAft>
                <a:spcPts val="0"/>
              </a:spcAft>
              <a:buSzPts val="2000"/>
              <a:buChar char="▪"/>
            </a:pPr>
            <a:r>
              <a:rPr lang="en"/>
              <a:t>How do you get your meals every day?</a:t>
            </a:r>
            <a:endParaRPr/>
          </a:p>
          <a:p>
            <a:pPr indent="-355600" lvl="0" marL="457200" rtl="0" algn="l">
              <a:spcBef>
                <a:spcPts val="0"/>
              </a:spcBef>
              <a:spcAft>
                <a:spcPts val="0"/>
              </a:spcAft>
              <a:buSzPts val="2000"/>
              <a:buChar char="▪"/>
            </a:pPr>
            <a:r>
              <a:rPr lang="en"/>
              <a:t>How often do you cook? </a:t>
            </a:r>
            <a:endParaRPr/>
          </a:p>
          <a:p>
            <a:pPr indent="-355600" lvl="0" marL="457200" rtl="0" algn="l">
              <a:spcBef>
                <a:spcPts val="0"/>
              </a:spcBef>
              <a:spcAft>
                <a:spcPts val="0"/>
              </a:spcAft>
              <a:buSzPts val="2000"/>
              <a:buChar char="▪"/>
            </a:pPr>
            <a:r>
              <a:rPr lang="en"/>
              <a:t>How do you feel about cooking? </a:t>
            </a:r>
            <a:endParaRPr/>
          </a:p>
          <a:p>
            <a:pPr indent="-355600" lvl="0" marL="457200" rtl="0" algn="l">
              <a:spcBef>
                <a:spcPts val="0"/>
              </a:spcBef>
              <a:spcAft>
                <a:spcPts val="0"/>
              </a:spcAft>
              <a:buSzPts val="2000"/>
              <a:buChar char="▪"/>
            </a:pPr>
            <a:r>
              <a:rPr lang="en"/>
              <a:t>How experienced of a cook do you consider yourself?</a:t>
            </a:r>
            <a:endParaRPr/>
          </a:p>
          <a:p>
            <a:pPr indent="-355600" lvl="0" marL="457200" rtl="0" algn="l">
              <a:spcBef>
                <a:spcPts val="0"/>
              </a:spcBef>
              <a:spcAft>
                <a:spcPts val="0"/>
              </a:spcAft>
              <a:buSzPts val="2000"/>
              <a:buChar char="▪"/>
            </a:pPr>
            <a:r>
              <a:rPr lang="en"/>
              <a:t>How do you decide what to make? </a:t>
            </a:r>
            <a:endParaRPr/>
          </a:p>
          <a:p>
            <a:pPr indent="-355600" lvl="0" marL="457200" rtl="0" algn="l">
              <a:spcBef>
                <a:spcPts val="0"/>
              </a:spcBef>
              <a:spcAft>
                <a:spcPts val="0"/>
              </a:spcAft>
              <a:buSzPts val="2000"/>
              <a:buChar char="▪"/>
            </a:pPr>
            <a:r>
              <a:rPr lang="en"/>
              <a:t>Can you describe your process of cooking after you decide? </a:t>
            </a:r>
            <a:endParaRPr/>
          </a:p>
          <a:p>
            <a:pPr indent="-355600" lvl="0" marL="457200" rtl="0" algn="l">
              <a:spcBef>
                <a:spcPts val="0"/>
              </a:spcBef>
              <a:spcAft>
                <a:spcPts val="0"/>
              </a:spcAft>
              <a:buSzPts val="2000"/>
              <a:buChar char="▪"/>
            </a:pPr>
            <a:r>
              <a:rPr lang="en"/>
              <a:t>Could you tell us about a time you felt positive/negative while cooking? </a:t>
            </a:r>
            <a:endParaRPr/>
          </a:p>
          <a:p>
            <a:pPr indent="-355600" lvl="0" marL="457200" rtl="0" algn="l">
              <a:spcBef>
                <a:spcPts val="0"/>
              </a:spcBef>
              <a:spcAft>
                <a:spcPts val="0"/>
              </a:spcAft>
              <a:buSzPts val="2000"/>
              <a:buChar char="▪"/>
            </a:pPr>
            <a:r>
              <a:rPr lang="en"/>
              <a:t>How do you feel about ordering out? </a:t>
            </a:r>
            <a:endParaRPr/>
          </a:p>
          <a:p>
            <a:pPr indent="0" lvl="0" marL="457200" rtl="0" algn="l">
              <a:spcBef>
                <a:spcPts val="600"/>
              </a:spcBef>
              <a:spcAft>
                <a:spcPts val="0"/>
              </a:spcAft>
              <a:buNone/>
            </a:pPr>
            <a:r>
              <a:t/>
            </a:r>
            <a:endParaRPr/>
          </a:p>
          <a:p>
            <a:pPr indent="0" lvl="0" marL="45720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8"/>
          <p:cNvSpPr txBox="1"/>
          <p:nvPr>
            <p:ph type="ctrTitle"/>
          </p:nvPr>
        </p:nvSpPr>
        <p:spPr>
          <a:xfrm>
            <a:off x="603425" y="1794125"/>
            <a:ext cx="5497200" cy="872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Interviews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19"/>
          <p:cNvSpPr txBox="1"/>
          <p:nvPr>
            <p:ph type="title"/>
          </p:nvPr>
        </p:nvSpPr>
        <p:spPr>
          <a:xfrm>
            <a:off x="508700" y="646500"/>
            <a:ext cx="42843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Interview 1</a:t>
            </a:r>
            <a:endParaRPr/>
          </a:p>
        </p:txBody>
      </p:sp>
      <p:sp>
        <p:nvSpPr>
          <p:cNvPr id="555" name="Google Shape;555;p19"/>
          <p:cNvSpPr txBox="1"/>
          <p:nvPr>
            <p:ph idx="1" type="body"/>
          </p:nvPr>
        </p:nvSpPr>
        <p:spPr>
          <a:xfrm>
            <a:off x="508700" y="1599700"/>
            <a:ext cx="4284300" cy="2301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000"/>
              <a:t>“I guess it's kind of more rewarding actually because like [the food] feels like more like your own work. It's like, yeah, I made this… [it’s] my child, you know.”</a:t>
            </a:r>
            <a:endParaRPr sz="2000"/>
          </a:p>
          <a:p>
            <a:pPr indent="0" lvl="0" marL="0" rtl="0" algn="l">
              <a:spcBef>
                <a:spcPts val="600"/>
              </a:spcBef>
              <a:spcAft>
                <a:spcPts val="0"/>
              </a:spcAft>
              <a:buNone/>
            </a:pPr>
            <a:r>
              <a:t/>
            </a:r>
            <a:endParaRPr sz="1400"/>
          </a:p>
          <a:p>
            <a:pPr indent="-355600" lvl="0" marL="457200" marR="104775" rtl="0" algn="r">
              <a:spcBef>
                <a:spcPts val="600"/>
              </a:spcBef>
              <a:spcAft>
                <a:spcPts val="0"/>
              </a:spcAft>
              <a:buClr>
                <a:schemeClr val="dk2"/>
              </a:buClr>
              <a:buSzPts val="2000"/>
              <a:buFont typeface="Barlow"/>
              <a:buChar char="➢"/>
            </a:pPr>
            <a:r>
              <a:rPr b="1" lang="en" sz="2000">
                <a:solidFill>
                  <a:schemeClr val="dk2"/>
                </a:solidFill>
                <a:latin typeface="Barlow"/>
                <a:ea typeface="Barlow"/>
                <a:cs typeface="Barlow"/>
                <a:sym typeface="Barlow"/>
              </a:rPr>
              <a:t>Abhinav</a:t>
            </a:r>
            <a:endParaRPr b="1" sz="2000">
              <a:solidFill>
                <a:schemeClr val="dk2"/>
              </a:solidFill>
              <a:latin typeface="Barlow"/>
              <a:ea typeface="Barlow"/>
              <a:cs typeface="Barlow"/>
              <a:sym typeface="Barlow"/>
            </a:endParaRPr>
          </a:p>
          <a:p>
            <a:pPr indent="0" lvl="0" marL="457200" marR="0" rtl="0" algn="r">
              <a:spcBef>
                <a:spcPts val="600"/>
              </a:spcBef>
              <a:spcAft>
                <a:spcPts val="0"/>
              </a:spcAft>
              <a:buNone/>
            </a:pPr>
            <a:r>
              <a:t/>
            </a:r>
            <a:endParaRPr i="1" sz="1600">
              <a:solidFill>
                <a:schemeClr val="dk2"/>
              </a:solidFill>
            </a:endParaRPr>
          </a:p>
        </p:txBody>
      </p:sp>
      <p:sp>
        <p:nvSpPr>
          <p:cNvPr id="556" name="Google Shape;556;p19"/>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557" name="Google Shape;557;p19"/>
          <p:cNvSpPr txBox="1"/>
          <p:nvPr/>
        </p:nvSpPr>
        <p:spPr>
          <a:xfrm>
            <a:off x="2047225" y="3894100"/>
            <a:ext cx="2745900" cy="14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a:solidFill>
                <a:schemeClr val="dk2"/>
              </a:solidFill>
              <a:latin typeface="Barlow Light"/>
              <a:ea typeface="Barlow Light"/>
              <a:cs typeface="Barlow Light"/>
              <a:sym typeface="Barlow Light"/>
            </a:endParaRPr>
          </a:p>
          <a:p>
            <a:pPr indent="0" lvl="0" marL="0" rtl="0" algn="r">
              <a:spcBef>
                <a:spcPts val="0"/>
              </a:spcBef>
              <a:spcAft>
                <a:spcPts val="0"/>
              </a:spcAft>
              <a:buNone/>
            </a:pPr>
            <a:r>
              <a:rPr i="1" lang="en">
                <a:solidFill>
                  <a:schemeClr val="dk2"/>
                </a:solidFill>
                <a:latin typeface="Barlow Light"/>
                <a:ea typeface="Barlow Light"/>
                <a:cs typeface="Barlow Light"/>
                <a:sym typeface="Barlow Light"/>
              </a:rPr>
              <a:t>A Microsoft employee who works alone and cooks with others</a:t>
            </a:r>
            <a:endParaRPr i="1">
              <a:solidFill>
                <a:schemeClr val="dk2"/>
              </a:solidFill>
              <a:latin typeface="Barlow Light"/>
              <a:ea typeface="Barlow Light"/>
              <a:cs typeface="Barlow Light"/>
              <a:sym typeface="Barlow Light"/>
            </a:endParaRPr>
          </a:p>
        </p:txBody>
      </p:sp>
      <p:pic>
        <p:nvPicPr>
          <p:cNvPr id="558" name="Google Shape;558;p19"/>
          <p:cNvPicPr preferRelativeResize="0"/>
          <p:nvPr/>
        </p:nvPicPr>
        <p:blipFill>
          <a:blip r:embed="rId4">
            <a:alphaModFix/>
          </a:blip>
          <a:stretch>
            <a:fillRect/>
          </a:stretch>
        </p:blipFill>
        <p:spPr>
          <a:xfrm>
            <a:off x="5347475" y="818525"/>
            <a:ext cx="3506450" cy="3506450"/>
          </a:xfrm>
          <a:prstGeom prst="rect">
            <a:avLst/>
          </a:prstGeom>
          <a:noFill/>
          <a:ln>
            <a:noFill/>
          </a:ln>
          <a:effectLst>
            <a:outerShdw blurRad="114300" rotWithShape="0" algn="bl" dir="5400000" dist="66675">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0"/>
          <p:cNvSpPr txBox="1"/>
          <p:nvPr>
            <p:ph type="title"/>
          </p:nvPr>
        </p:nvSpPr>
        <p:spPr>
          <a:xfrm>
            <a:off x="508700" y="646500"/>
            <a:ext cx="42843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Interview 2</a:t>
            </a:r>
            <a:endParaRPr/>
          </a:p>
        </p:txBody>
      </p:sp>
      <p:sp>
        <p:nvSpPr>
          <p:cNvPr id="564" name="Google Shape;564;p20"/>
          <p:cNvSpPr txBox="1"/>
          <p:nvPr>
            <p:ph idx="1" type="body"/>
          </p:nvPr>
        </p:nvSpPr>
        <p:spPr>
          <a:xfrm>
            <a:off x="508700" y="1599700"/>
            <a:ext cx="4284300" cy="28860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000"/>
              <a:t>“It’s necessary, I don’t really enjoy it that much but I need to eat, so. It feels more like a task rather than something to do for fun. Like I HAVE to cook in order to eat. Like school work more than a hobby.” </a:t>
            </a:r>
            <a:endParaRPr sz="2000">
              <a:solidFill>
                <a:srgbClr val="000000"/>
              </a:solidFill>
              <a:latin typeface="Arial"/>
              <a:ea typeface="Arial"/>
              <a:cs typeface="Arial"/>
              <a:sym typeface="Arial"/>
            </a:endParaRPr>
          </a:p>
          <a:p>
            <a:pPr indent="0" lvl="0" marL="0" rtl="0" algn="l">
              <a:spcBef>
                <a:spcPts val="600"/>
              </a:spcBef>
              <a:spcAft>
                <a:spcPts val="0"/>
              </a:spcAft>
              <a:buNone/>
            </a:pPr>
            <a:r>
              <a:t/>
            </a:r>
            <a:endParaRPr sz="2000"/>
          </a:p>
        </p:txBody>
      </p:sp>
      <p:sp>
        <p:nvSpPr>
          <p:cNvPr id="565" name="Google Shape;565;p20"/>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566" name="Google Shape;566;p20"/>
          <p:cNvSpPr txBox="1"/>
          <p:nvPr/>
        </p:nvSpPr>
        <p:spPr>
          <a:xfrm>
            <a:off x="1122625" y="4117600"/>
            <a:ext cx="3670500" cy="801900"/>
          </a:xfrm>
          <a:prstGeom prst="rect">
            <a:avLst/>
          </a:prstGeom>
          <a:noFill/>
          <a:ln>
            <a:noFill/>
          </a:ln>
        </p:spPr>
        <p:txBody>
          <a:bodyPr anchorCtr="0" anchor="t" bIns="91425" lIns="91425" spcFirstLastPara="1" rIns="91425" wrap="square" tIns="91425">
            <a:noAutofit/>
          </a:bodyPr>
          <a:lstStyle/>
          <a:p>
            <a:pPr indent="0" lvl="0" marL="457200" rtl="0" algn="r">
              <a:spcBef>
                <a:spcPts val="0"/>
              </a:spcBef>
              <a:spcAft>
                <a:spcPts val="0"/>
              </a:spcAft>
              <a:buNone/>
            </a:pPr>
            <a:r>
              <a:rPr i="1" lang="en">
                <a:solidFill>
                  <a:schemeClr val="dk2"/>
                </a:solidFill>
                <a:latin typeface="Barlow Light"/>
                <a:ea typeface="Barlow Light"/>
                <a:cs typeface="Barlow Light"/>
                <a:sym typeface="Barlow Light"/>
              </a:rPr>
              <a:t>A vegetarian student living with multiple roommates looking to cook when factors at play allow her to</a:t>
            </a:r>
            <a:endParaRPr i="1">
              <a:solidFill>
                <a:schemeClr val="dk2"/>
              </a:solidFill>
              <a:latin typeface="Barlow Light"/>
              <a:ea typeface="Barlow Light"/>
              <a:cs typeface="Barlow Light"/>
              <a:sym typeface="Barlow Light"/>
            </a:endParaRPr>
          </a:p>
        </p:txBody>
      </p:sp>
      <p:sp>
        <p:nvSpPr>
          <p:cNvPr id="567" name="Google Shape;567;p20"/>
          <p:cNvSpPr txBox="1"/>
          <p:nvPr/>
        </p:nvSpPr>
        <p:spPr>
          <a:xfrm>
            <a:off x="2955250" y="3653650"/>
            <a:ext cx="1953300" cy="653700"/>
          </a:xfrm>
          <a:prstGeom prst="rect">
            <a:avLst/>
          </a:prstGeom>
          <a:noFill/>
          <a:ln>
            <a:noFill/>
          </a:ln>
        </p:spPr>
        <p:txBody>
          <a:bodyPr anchorCtr="0" anchor="t" bIns="91425" lIns="91425" spcFirstLastPara="1" rIns="91425" wrap="square" tIns="91425">
            <a:noAutofit/>
          </a:bodyPr>
          <a:lstStyle/>
          <a:p>
            <a:pPr indent="-355600" lvl="0" marL="457200" marR="107549" rtl="0" algn="r">
              <a:lnSpc>
                <a:spcPct val="115000"/>
              </a:lnSpc>
              <a:spcBef>
                <a:spcPts val="600"/>
              </a:spcBef>
              <a:spcAft>
                <a:spcPts val="0"/>
              </a:spcAft>
              <a:buClr>
                <a:schemeClr val="dk2"/>
              </a:buClr>
              <a:buSzPts val="2000"/>
              <a:buFont typeface="Barlow"/>
              <a:buChar char="➢"/>
            </a:pPr>
            <a:r>
              <a:rPr b="1" lang="en" sz="2000">
                <a:solidFill>
                  <a:schemeClr val="dk2"/>
                </a:solidFill>
                <a:latin typeface="Barlow"/>
                <a:ea typeface="Barlow"/>
                <a:cs typeface="Barlow"/>
                <a:sym typeface="Barlow"/>
              </a:rPr>
              <a:t>Stephanie</a:t>
            </a:r>
            <a:endParaRPr i="1">
              <a:solidFill>
                <a:schemeClr val="dk2"/>
              </a:solidFill>
              <a:latin typeface="Barlow Light"/>
              <a:ea typeface="Barlow Light"/>
              <a:cs typeface="Barlow Light"/>
              <a:sym typeface="Barlow Light"/>
            </a:endParaRPr>
          </a:p>
        </p:txBody>
      </p:sp>
      <p:pic>
        <p:nvPicPr>
          <p:cNvPr id="568" name="Google Shape;568;p20"/>
          <p:cNvPicPr preferRelativeResize="0"/>
          <p:nvPr/>
        </p:nvPicPr>
        <p:blipFill rotWithShape="1">
          <a:blip r:embed="rId4">
            <a:alphaModFix/>
          </a:blip>
          <a:srcRect b="0" l="17985" r="19631" t="0"/>
          <a:stretch/>
        </p:blipFill>
        <p:spPr>
          <a:xfrm>
            <a:off x="5475200" y="632425"/>
            <a:ext cx="3029051" cy="3878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21"/>
          <p:cNvSpPr txBox="1"/>
          <p:nvPr>
            <p:ph type="title"/>
          </p:nvPr>
        </p:nvSpPr>
        <p:spPr>
          <a:xfrm>
            <a:off x="508700" y="646500"/>
            <a:ext cx="4284300" cy="65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Interview 3</a:t>
            </a:r>
            <a:endParaRPr/>
          </a:p>
        </p:txBody>
      </p:sp>
      <p:sp>
        <p:nvSpPr>
          <p:cNvPr id="574" name="Google Shape;574;p21"/>
          <p:cNvSpPr txBox="1"/>
          <p:nvPr>
            <p:ph idx="1" type="body"/>
          </p:nvPr>
        </p:nvSpPr>
        <p:spPr>
          <a:xfrm>
            <a:off x="508700" y="1599700"/>
            <a:ext cx="4284300" cy="25179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000"/>
              <a:t>“</a:t>
            </a:r>
            <a:r>
              <a:rPr lang="en" sz="2000"/>
              <a:t>This like really cool  [p]otato thing where they get really crispy if you boil it [in] like baking soda water beforehand. So that was, I was like, really proud of myself for doing that, even though it wasn't that like complex or anything.</a:t>
            </a:r>
            <a:r>
              <a:rPr lang="en" sz="2000"/>
              <a:t> “</a:t>
            </a:r>
            <a:endParaRPr sz="2000"/>
          </a:p>
          <a:p>
            <a:pPr indent="-355600" lvl="0" marL="457200" marR="107549" rtl="0" algn="r">
              <a:spcBef>
                <a:spcPts val="600"/>
              </a:spcBef>
              <a:spcAft>
                <a:spcPts val="0"/>
              </a:spcAft>
              <a:buClr>
                <a:schemeClr val="dk2"/>
              </a:buClr>
              <a:buSzPts val="2000"/>
              <a:buFont typeface="Barlow"/>
              <a:buChar char="➢"/>
            </a:pPr>
            <a:r>
              <a:rPr b="1" lang="en" sz="2000">
                <a:solidFill>
                  <a:schemeClr val="dk2"/>
                </a:solidFill>
                <a:latin typeface="Barlow"/>
                <a:ea typeface="Barlow"/>
                <a:cs typeface="Barlow"/>
                <a:sym typeface="Barlow"/>
              </a:rPr>
              <a:t>Ethan</a:t>
            </a:r>
            <a:endParaRPr b="1" sz="2000">
              <a:solidFill>
                <a:schemeClr val="dk2"/>
              </a:solidFill>
              <a:latin typeface="Barlow"/>
              <a:ea typeface="Barlow"/>
              <a:cs typeface="Barlow"/>
              <a:sym typeface="Barlow"/>
            </a:endParaRPr>
          </a:p>
        </p:txBody>
      </p:sp>
      <p:pic>
        <p:nvPicPr>
          <p:cNvPr id="575" name="Google Shape;575;p21"/>
          <p:cNvPicPr preferRelativeResize="0"/>
          <p:nvPr/>
        </p:nvPicPr>
        <p:blipFill rotWithShape="1">
          <a:blip r:embed="rId4">
            <a:alphaModFix/>
          </a:blip>
          <a:srcRect b="2857" l="0" r="0" t="2847"/>
          <a:stretch/>
        </p:blipFill>
        <p:spPr>
          <a:xfrm>
            <a:off x="5434753" y="638300"/>
            <a:ext cx="3063302" cy="3851501"/>
          </a:xfrm>
          <a:prstGeom prst="rect">
            <a:avLst/>
          </a:prstGeom>
          <a:noFill/>
          <a:ln>
            <a:noFill/>
          </a:ln>
          <a:effectLst>
            <a:outerShdw blurRad="385763" rotWithShape="0" algn="bl" dir="5400000" dist="9525">
              <a:schemeClr val="dk1">
                <a:alpha val="50000"/>
              </a:schemeClr>
            </a:outerShdw>
          </a:effectLst>
        </p:spPr>
      </p:pic>
      <p:sp>
        <p:nvSpPr>
          <p:cNvPr id="576" name="Google Shape;576;p21"/>
          <p:cNvSpPr txBox="1"/>
          <p:nvPr>
            <p:ph idx="12" type="sldNum"/>
          </p:nvPr>
        </p:nvSpPr>
        <p:spPr>
          <a:xfrm>
            <a:off x="8504254" y="4489800"/>
            <a:ext cx="653700" cy="653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577" name="Google Shape;577;p21"/>
          <p:cNvSpPr txBox="1"/>
          <p:nvPr/>
        </p:nvSpPr>
        <p:spPr>
          <a:xfrm>
            <a:off x="1958000" y="4117600"/>
            <a:ext cx="2835000" cy="877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i="1" lang="en">
                <a:solidFill>
                  <a:schemeClr val="dk2"/>
                </a:solidFill>
                <a:latin typeface="Barlow Light"/>
                <a:ea typeface="Barlow Light"/>
                <a:cs typeface="Barlow Light"/>
                <a:sym typeface="Barlow Light"/>
              </a:rPr>
              <a:t>A frosh, chemistry major who enjoys experimenting with cooking  </a:t>
            </a:r>
            <a:endParaRPr i="1">
              <a:solidFill>
                <a:schemeClr val="dk2"/>
              </a:solidFill>
              <a:latin typeface="Barlow Light"/>
              <a:ea typeface="Barlow Light"/>
              <a:cs typeface="Barlow Light"/>
              <a:sym typeface="Barlow Light"/>
            </a:endParaRPr>
          </a:p>
        </p:txBody>
      </p:sp>
      <p:pic>
        <p:nvPicPr>
          <p:cNvPr id="578" name="Google Shape;578;p21"/>
          <p:cNvPicPr preferRelativeResize="0"/>
          <p:nvPr/>
        </p:nvPicPr>
        <p:blipFill rotWithShape="1">
          <a:blip r:embed="rId5">
            <a:alphaModFix/>
          </a:blip>
          <a:srcRect b="0" l="25345" r="20391" t="0"/>
          <a:stretch/>
        </p:blipFill>
        <p:spPr>
          <a:xfrm>
            <a:off x="5434750" y="646500"/>
            <a:ext cx="3063297" cy="3851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